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6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8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8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8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005BF01-6EF2-4189-B5BB-756D54895B08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77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720" cy="4465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76" name="CustomShape 3"/>
          <p:cNvSpPr/>
          <p:nvPr/>
        </p:nvSpPr>
        <p:spPr>
          <a:xfrm>
            <a:off x="3850560" y="9428760"/>
            <a:ext cx="294408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1BB01CE-C7AE-4E77-A604-18611EE1E207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79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FC837ED-1020-4B6A-8F24-0B489C1B89B4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82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287DF36-A1B2-4FBB-A42B-C59DBCFBC385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85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B0B73E5-F2A7-467F-9B4E-9DDE99E756B2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488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1616A1E-5332-4347-B7FE-4BF07EFCE07F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640044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3000" y="1909800"/>
            <a:ext cx="640044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114300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42296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306960" y="54864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471280" y="54864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1143000" y="190980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306960" y="190980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5471280" y="190980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43000" y="548640"/>
            <a:ext cx="6400440" cy="260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640044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793160" y="3279240"/>
            <a:ext cx="6512040" cy="397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14300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143000" y="548640"/>
            <a:ext cx="6400440" cy="260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42296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43000" y="1909800"/>
            <a:ext cx="640044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640044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43000" y="1909800"/>
            <a:ext cx="640044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14300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42296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306960" y="54864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471280" y="54864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143000" y="190980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306960" y="190980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5471280" y="190980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1143000" y="548640"/>
            <a:ext cx="6400440" cy="260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640044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640044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1793160" y="3279240"/>
            <a:ext cx="6512040" cy="397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14300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42296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1143000" y="1909800"/>
            <a:ext cx="640044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640044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1143000" y="1909800"/>
            <a:ext cx="640044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114300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42296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306960" y="54864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471280" y="54864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1143000" y="190980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3306960" y="190980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5471280" y="190980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1143000" y="548640"/>
            <a:ext cx="6400440" cy="2605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640044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1793160" y="3279240"/>
            <a:ext cx="6512040" cy="397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114300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42296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1143000" y="1909800"/>
            <a:ext cx="640044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640044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1143000" y="1909800"/>
            <a:ext cx="640044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114300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42296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306960" y="54864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471280" y="54864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1143000" y="190980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3306960" y="190980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5471280" y="1909800"/>
            <a:ext cx="2060640" cy="1242720"/>
          </a:xfrm>
          <a:prstGeom prst="rect">
            <a:avLst/>
          </a:prstGeom>
        </p:spPr>
        <p:txBody>
          <a:bodyPr lIns="0" tIns="0" rIns="0" bIns="0">
            <a:normAutofit fontScale="66000"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793160" y="3279240"/>
            <a:ext cx="6512040" cy="397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14300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2605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422960" y="190980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93160" y="2729160"/>
            <a:ext cx="6512040" cy="1957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14300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422960" y="548640"/>
            <a:ext cx="312336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143000" y="1909800"/>
            <a:ext cx="6400440" cy="124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1"/>
          <p:cNvSpPr/>
          <p:nvPr/>
        </p:nvSpPr>
        <p:spPr>
          <a:xfrm>
            <a:off x="0" y="3828960"/>
            <a:ext cx="9143640" cy="131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2"/>
          <p:cNvSpPr/>
          <p:nvPr/>
        </p:nvSpPr>
        <p:spPr>
          <a:xfrm>
            <a:off x="0" y="0"/>
            <a:ext cx="9143640" cy="38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2826360"/>
            <a:ext cx="9143640" cy="171432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200240"/>
            <a:ext cx="9143640" cy="38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2900160"/>
            <a:ext cx="9143640" cy="2242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3640" cy="2899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1989360"/>
            <a:ext cx="9143640" cy="171432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200240"/>
            <a:ext cx="9143640" cy="38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6172200" y="4629240"/>
            <a:ext cx="25142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457200" y="4629240"/>
            <a:ext cx="33523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3809880" y="4629240"/>
            <a:ext cx="18284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16795566-0E06-4BCB-87F4-C5D7B352EA2A}" type="slidenum">
              <a:rPr lang="en-US" sz="1200" b="1" strike="noStrike" spc="-1">
                <a:solidFill>
                  <a:srgbClr val="808080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5160" cy="134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0080" indent="-45684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5400" b="1" strike="noStrike" spc="-1">
                <a:solidFill>
                  <a:srgbClr val="404040"/>
                </a:solidFill>
                <a:latin typeface="Trebuchet MS"/>
              </a:rPr>
              <a:t>Образец заголовка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3828960"/>
            <a:ext cx="9143640" cy="131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0" y="0"/>
            <a:ext cx="9143640" cy="38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0" y="2826360"/>
            <a:ext cx="9143640" cy="171432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0" y="1200240"/>
            <a:ext cx="9143640" cy="38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5"/>
          <p:cNvSpPr>
            <a:spLocks noGrp="1"/>
          </p:cNvSpPr>
          <p:nvPr>
            <p:ph type="dt"/>
          </p:nvPr>
        </p:nvSpPr>
        <p:spPr>
          <a:xfrm>
            <a:off x="6172200" y="4629240"/>
            <a:ext cx="25142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ftr"/>
          </p:nvPr>
        </p:nvSpPr>
        <p:spPr>
          <a:xfrm>
            <a:off x="457200" y="4629240"/>
            <a:ext cx="33523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sldNum"/>
          </p:nvPr>
        </p:nvSpPr>
        <p:spPr>
          <a:xfrm>
            <a:off x="3809880" y="4629240"/>
            <a:ext cx="18284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AAFCB3CF-18D0-4BB7-ADD2-43D6B6918AF7}" type="slidenum">
              <a:rPr lang="en-US" sz="1200" b="1" strike="noStrike" spc="-1">
                <a:solidFill>
                  <a:srgbClr val="808080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6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7" name="PlaceHolder 9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3828960"/>
            <a:ext cx="9143640" cy="131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0" y="0"/>
            <a:ext cx="9143640" cy="38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3"/>
          <p:cNvSpPr/>
          <p:nvPr/>
        </p:nvSpPr>
        <p:spPr>
          <a:xfrm>
            <a:off x="0" y="2826360"/>
            <a:ext cx="9143640" cy="171432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4"/>
          <p:cNvSpPr/>
          <p:nvPr/>
        </p:nvSpPr>
        <p:spPr>
          <a:xfrm>
            <a:off x="0" y="1200240"/>
            <a:ext cx="9143640" cy="38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PlaceHolder 5"/>
          <p:cNvSpPr>
            <a:spLocks noGrp="1"/>
          </p:cNvSpPr>
          <p:nvPr>
            <p:ph type="title"/>
          </p:nvPr>
        </p:nvSpPr>
        <p:spPr>
          <a:xfrm>
            <a:off x="817560" y="2349360"/>
            <a:ext cx="7174800" cy="1344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6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9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3828960"/>
            <a:ext cx="9143640" cy="1314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0" y="0"/>
            <a:ext cx="9143640" cy="38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3"/>
          <p:cNvSpPr/>
          <p:nvPr/>
        </p:nvSpPr>
        <p:spPr>
          <a:xfrm>
            <a:off x="0" y="2826360"/>
            <a:ext cx="9143640" cy="171432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4"/>
          <p:cNvSpPr/>
          <p:nvPr/>
        </p:nvSpPr>
        <p:spPr>
          <a:xfrm>
            <a:off x="0" y="1200240"/>
            <a:ext cx="9143640" cy="3828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PlaceHolder 5"/>
          <p:cNvSpPr>
            <a:spLocks noGrp="1"/>
          </p:cNvSpPr>
          <p:nvPr>
            <p:ph type="dt"/>
          </p:nvPr>
        </p:nvSpPr>
        <p:spPr>
          <a:xfrm>
            <a:off x="6172200" y="4629240"/>
            <a:ext cx="25142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ftr"/>
          </p:nvPr>
        </p:nvSpPr>
        <p:spPr>
          <a:xfrm>
            <a:off x="457200" y="4629240"/>
            <a:ext cx="33523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 type="sldNum"/>
          </p:nvPr>
        </p:nvSpPr>
        <p:spPr>
          <a:xfrm>
            <a:off x="3809880" y="4629240"/>
            <a:ext cx="18284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B6C904C5-6C3A-4947-9333-CE6613BEA5C3}" type="slidenum">
              <a:rPr lang="en-US" sz="1200" b="1" strike="noStrike" spc="-1">
                <a:solidFill>
                  <a:srgbClr val="808080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43" name="PlaceHolder 8"/>
          <p:cNvSpPr>
            <a:spLocks noGrp="1"/>
          </p:cNvSpPr>
          <p:nvPr>
            <p:ph type="title"/>
          </p:nvPr>
        </p:nvSpPr>
        <p:spPr>
          <a:xfrm>
            <a:off x="1793160" y="3279240"/>
            <a:ext cx="6512040" cy="85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0040" indent="-31968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lang="ru-RU" sz="4600" b="1" strike="noStrike" spc="-1">
                <a:solidFill>
                  <a:srgbClr val="404040"/>
                </a:solidFill>
                <a:latin typeface="Trebuchet MS"/>
              </a:rPr>
              <a:t>Образец заголовка</a:t>
            </a:r>
            <a:endParaRPr lang="en-US" sz="4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9"/>
          <p:cNvSpPr>
            <a:spLocks noGrp="1"/>
          </p:cNvSpPr>
          <p:nvPr>
            <p:ph type="body"/>
          </p:nvPr>
        </p:nvSpPr>
        <p:spPr>
          <a:xfrm>
            <a:off x="1143000" y="548640"/>
            <a:ext cx="6400440" cy="2605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18252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2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lang="en-US" sz="2200" b="0" strike="noStrike" spc="-1">
              <a:solidFill>
                <a:srgbClr val="404040"/>
              </a:solidFill>
              <a:latin typeface="Trebuchet MS"/>
            </a:endParaRPr>
          </a:p>
          <a:p>
            <a:pPr marL="548640" lvl="1" indent="-18252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lang="en-US" sz="2000" b="0" strike="noStrike" spc="-1">
              <a:solidFill>
                <a:srgbClr val="404040"/>
              </a:solidFill>
              <a:latin typeface="Trebuchet MS"/>
            </a:endParaRPr>
          </a:p>
          <a:p>
            <a:pPr marL="822960" lvl="2" indent="-182520">
              <a:lnSpc>
                <a:spcPct val="100000"/>
              </a:lnSpc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1097280" lvl="3" indent="-182520">
              <a:lnSpc>
                <a:spcPct val="100000"/>
              </a:lnSpc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1389960" lvl="4" indent="-182520">
              <a:lnSpc>
                <a:spcPct val="100000"/>
              </a:lnSpc>
              <a:spcBef>
                <a:spcPts val="28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  <a:endParaRPr lang="en-US" sz="14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0.pn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0.pn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Line 1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3708000" y="513360"/>
            <a:ext cx="1728000" cy="799560"/>
          </a:xfrm>
          <a:prstGeom prst="rect">
            <a:avLst/>
          </a:prstGeom>
          <a:ln w="9360">
            <a:noFill/>
          </a:ln>
        </p:spPr>
      </p:pic>
      <p:sp>
        <p:nvSpPr>
          <p:cNvPr id="189" name="Line 2"/>
          <p:cNvSpPr/>
          <p:nvPr/>
        </p:nvSpPr>
        <p:spPr>
          <a:xfrm>
            <a:off x="0" y="3435840"/>
            <a:ext cx="9144000" cy="0"/>
          </a:xfrm>
          <a:prstGeom prst="line">
            <a:avLst/>
          </a:prstGeom>
          <a:ln w="108000"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Line 3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4"/>
          <p:cNvSpPr/>
          <p:nvPr/>
        </p:nvSpPr>
        <p:spPr>
          <a:xfrm>
            <a:off x="-9360" y="4563360"/>
            <a:ext cx="9143640" cy="4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92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3"/>
          <a:stretch/>
        </p:blipFill>
        <p:spPr>
          <a:xfrm>
            <a:off x="423000" y="4596480"/>
            <a:ext cx="713880" cy="49248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3" name="TextShape 5"/>
          <p:cNvSpPr txBox="1"/>
          <p:nvPr/>
        </p:nvSpPr>
        <p:spPr>
          <a:xfrm>
            <a:off x="-73080" y="1813320"/>
            <a:ext cx="9216720" cy="1367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algn="ctr">
              <a:lnSpc>
                <a:spcPct val="100000"/>
              </a:lnSpc>
              <a:tabLst>
                <a:tab pos="0" algn="l"/>
              </a:tabLst>
            </a:pPr>
            <a:r>
              <a:rPr lang="ru-RU" sz="3500" b="1" strike="noStrike" spc="-1">
                <a:solidFill>
                  <a:srgbClr val="404040"/>
                </a:solidFill>
                <a:latin typeface="Times New Roman"/>
              </a:rPr>
              <a:t>ОСНОВНЫЕ СПОСОБЫ МОШЕННИЧЕСТВА И ЗАЩИТА ОТ НИХ</a:t>
            </a:r>
            <a:endParaRPr lang="en-US" sz="3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Рисунок 1"/>
          <p:cNvPicPr/>
          <p:nvPr/>
        </p:nvPicPr>
        <p:blipFill>
          <a:blip r:embed="rId2"/>
          <a:srcRect l="534" t="7087" r="37336" b="21527"/>
          <a:stretch/>
        </p:blipFill>
        <p:spPr>
          <a:xfrm>
            <a:off x="251640" y="1131480"/>
            <a:ext cx="3981600" cy="3384000"/>
          </a:xfrm>
          <a:prstGeom prst="rect">
            <a:avLst/>
          </a:prstGeom>
          <a:ln>
            <a:noFill/>
          </a:ln>
        </p:spPr>
      </p:pic>
      <p:pic>
        <p:nvPicPr>
          <p:cNvPr id="264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8080" cy="573840"/>
          </a:xfrm>
          <a:prstGeom prst="rect">
            <a:avLst/>
          </a:prstGeom>
          <a:ln w="9360">
            <a:noFill/>
          </a:ln>
        </p:spPr>
      </p:pic>
      <p:sp>
        <p:nvSpPr>
          <p:cNvPr id="265" name="CustomShape 1"/>
          <p:cNvSpPr/>
          <p:nvPr/>
        </p:nvSpPr>
        <p:spPr>
          <a:xfrm>
            <a:off x="1331640" y="42120"/>
            <a:ext cx="7488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Новый вид мошенничества в мессенджерах 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66" name="Picture 2" descr="G:\-5307889639060794699_121.jpg"/>
          <p:cNvPicPr/>
          <p:nvPr/>
        </p:nvPicPr>
        <p:blipFill>
          <a:blip r:embed="rId4"/>
          <a:srcRect t="56325" r="6386" b="13134"/>
          <a:stretch/>
        </p:blipFill>
        <p:spPr>
          <a:xfrm>
            <a:off x="4500000" y="1131480"/>
            <a:ext cx="4480920" cy="3384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" descr="C:\Users\К\Desktop\IMG_20250214_162051.jpg"/>
          <p:cNvPicPr/>
          <p:nvPr/>
        </p:nvPicPr>
        <p:blipFill>
          <a:blip r:embed="rId2"/>
          <a:srcRect l="10678" r="9727"/>
          <a:stretch/>
        </p:blipFill>
        <p:spPr>
          <a:xfrm>
            <a:off x="457200" y="0"/>
            <a:ext cx="3281400" cy="5143320"/>
          </a:xfrm>
          <a:prstGeom prst="rect">
            <a:avLst/>
          </a:prstGeom>
          <a:ln>
            <a:noFill/>
          </a:ln>
        </p:spPr>
      </p:pic>
      <p:pic>
        <p:nvPicPr>
          <p:cNvPr id="268" name="Picture 3" descr="C:\Users\К\Desktop\IMG_20250214_162101.jpg"/>
          <p:cNvPicPr/>
          <p:nvPr/>
        </p:nvPicPr>
        <p:blipFill>
          <a:blip r:embed="rId3"/>
          <a:srcRect l="3594" r="18181" b="31702"/>
          <a:stretch/>
        </p:blipFill>
        <p:spPr>
          <a:xfrm>
            <a:off x="4998600" y="22680"/>
            <a:ext cx="3898080" cy="512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Line 1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0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3708000" y="513360"/>
            <a:ext cx="1728000" cy="799560"/>
          </a:xfrm>
          <a:prstGeom prst="rect">
            <a:avLst/>
          </a:prstGeom>
          <a:ln w="9360">
            <a:noFill/>
          </a:ln>
        </p:spPr>
      </p:pic>
      <p:sp>
        <p:nvSpPr>
          <p:cNvPr id="271" name="Line 2"/>
          <p:cNvSpPr/>
          <p:nvPr/>
        </p:nvSpPr>
        <p:spPr>
          <a:xfrm>
            <a:off x="0" y="3435840"/>
            <a:ext cx="9144000" cy="0"/>
          </a:xfrm>
          <a:prstGeom prst="line">
            <a:avLst/>
          </a:prstGeom>
          <a:ln w="108000"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Line 3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4"/>
          <p:cNvSpPr/>
          <p:nvPr/>
        </p:nvSpPr>
        <p:spPr>
          <a:xfrm>
            <a:off x="-9360" y="4563360"/>
            <a:ext cx="9143640" cy="4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74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3"/>
          <a:stretch/>
        </p:blipFill>
        <p:spPr>
          <a:xfrm>
            <a:off x="423000" y="4596480"/>
            <a:ext cx="713880" cy="49248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5" name="TextShape 5"/>
          <p:cNvSpPr txBox="1"/>
          <p:nvPr/>
        </p:nvSpPr>
        <p:spPr>
          <a:xfrm>
            <a:off x="-73080" y="1697760"/>
            <a:ext cx="9216720" cy="1367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1" strike="noStrike" spc="-1">
                <a:solidFill>
                  <a:srgbClr val="404040"/>
                </a:solidFill>
                <a:latin typeface="Times New Roman"/>
              </a:rPr>
              <a:t>Как настроить двухфакторную аутентификацию (проверку) </a:t>
            </a:r>
            <a:r>
              <a:t/>
            </a:r>
            <a:br/>
            <a:r>
              <a:rPr lang="ru-RU" sz="3600" b="1" strike="noStrike" spc="-1">
                <a:solidFill>
                  <a:srgbClr val="404040"/>
                </a:solidFill>
                <a:latin typeface="Times New Roman"/>
              </a:rPr>
              <a:t>в мессенджерах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6" name="Рисунок 8" descr="1200x630wa.png"/>
          <p:cNvPicPr/>
          <p:nvPr/>
        </p:nvPicPr>
        <p:blipFill>
          <a:blip r:embed="rId4"/>
          <a:stretch/>
        </p:blipFill>
        <p:spPr>
          <a:xfrm>
            <a:off x="6372360" y="2832120"/>
            <a:ext cx="561960" cy="546480"/>
          </a:xfrm>
          <a:prstGeom prst="rect">
            <a:avLst/>
          </a:prstGeom>
          <a:ln>
            <a:noFill/>
          </a:ln>
        </p:spPr>
      </p:pic>
      <p:pic>
        <p:nvPicPr>
          <p:cNvPr id="277" name="Рисунок 12" descr="whatsapp.png"/>
          <p:cNvPicPr/>
          <p:nvPr/>
        </p:nvPicPr>
        <p:blipFill>
          <a:blip r:embed="rId5"/>
          <a:stretch/>
        </p:blipFill>
        <p:spPr>
          <a:xfrm>
            <a:off x="6934320" y="2876400"/>
            <a:ext cx="777960" cy="50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20880" y="-8640"/>
            <a:ext cx="9143640" cy="856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20040" indent="-319680"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>
                <a:solidFill>
                  <a:srgbClr val="404040"/>
                </a:solidFill>
                <a:latin typeface="Times New Roman"/>
              </a:rPr>
              <a:t>Как настроить </a:t>
            </a:r>
            <a:r>
              <a:t/>
            </a:r>
            <a:br/>
            <a:r>
              <a:rPr lang="ru-RU" sz="2800" b="1" strike="noStrike" spc="-1">
                <a:solidFill>
                  <a:srgbClr val="404040"/>
                </a:solidFill>
                <a:latin typeface="Times New Roman"/>
              </a:rPr>
              <a:t>двухфакторную аутентификацию в </a:t>
            </a:r>
            <a:r>
              <a:rPr lang="en-US" sz="2800" b="1" i="1" strike="noStrike" spc="-1">
                <a:solidFill>
                  <a:srgbClr val="31489F"/>
                </a:solidFill>
                <a:latin typeface="Times New Roman"/>
              </a:rPr>
              <a:t>Telegram</a:t>
            </a:r>
            <a:r>
              <a:rPr lang="ru-RU" sz="2800" b="1" strike="noStrike" spc="-1">
                <a:solidFill>
                  <a:srgbClr val="404040"/>
                </a:solidFill>
                <a:latin typeface="Times New Roman"/>
              </a:rPr>
              <a:t>: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Line 2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0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3"/>
          <a:stretch/>
        </p:blipFill>
        <p:spPr>
          <a:xfrm>
            <a:off x="423000" y="4596480"/>
            <a:ext cx="713880" cy="49248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1" name="CustomShape 3"/>
          <p:cNvSpPr/>
          <p:nvPr/>
        </p:nvSpPr>
        <p:spPr>
          <a:xfrm>
            <a:off x="-9360" y="4563360"/>
            <a:ext cx="9143640" cy="4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82" name="Picture 5" descr="C:\Users\Елена\Desktop\10\Орел.gif"/>
          <p:cNvPicPr/>
          <p:nvPr/>
        </p:nvPicPr>
        <p:blipFill>
          <a:blip r:embed="rId4"/>
          <a:stretch/>
        </p:blipFill>
        <p:spPr>
          <a:xfrm>
            <a:off x="20880" y="0"/>
            <a:ext cx="1198080" cy="573840"/>
          </a:xfrm>
          <a:prstGeom prst="rect">
            <a:avLst/>
          </a:prstGeom>
          <a:ln w="9360">
            <a:noFill/>
          </a:ln>
        </p:spPr>
      </p:pic>
      <p:pic>
        <p:nvPicPr>
          <p:cNvPr id="283" name="Рисунок 9" descr="photo_2024-11-07_21-35-49.jpg"/>
          <p:cNvPicPr/>
          <p:nvPr/>
        </p:nvPicPr>
        <p:blipFill>
          <a:blip r:embed="rId5"/>
          <a:stretch/>
        </p:blipFill>
        <p:spPr>
          <a:xfrm>
            <a:off x="164520" y="998280"/>
            <a:ext cx="1878120" cy="359316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84" name="Рисунок 10" descr="photo_2024-11-07_21-35-48.jpg"/>
          <p:cNvPicPr/>
          <p:nvPr/>
        </p:nvPicPr>
        <p:blipFill>
          <a:blip r:embed="rId6"/>
          <a:stretch/>
        </p:blipFill>
        <p:spPr>
          <a:xfrm>
            <a:off x="2465640" y="998280"/>
            <a:ext cx="1890360" cy="3593160"/>
          </a:xfrm>
          <a:prstGeom prst="rect">
            <a:avLst/>
          </a:prstGeom>
          <a:ln>
            <a:noFill/>
          </a:ln>
        </p:spPr>
      </p:pic>
      <p:pic>
        <p:nvPicPr>
          <p:cNvPr id="285" name="Рисунок 11" descr="photo_2024-11-07_21-35-49 (2).jpg"/>
          <p:cNvPicPr/>
          <p:nvPr/>
        </p:nvPicPr>
        <p:blipFill>
          <a:blip r:embed="rId7"/>
          <a:stretch/>
        </p:blipFill>
        <p:spPr>
          <a:xfrm>
            <a:off x="4672080" y="1005120"/>
            <a:ext cx="1877040" cy="3597840"/>
          </a:xfrm>
          <a:prstGeom prst="rect">
            <a:avLst/>
          </a:prstGeom>
          <a:ln>
            <a:noFill/>
          </a:ln>
        </p:spPr>
      </p:pic>
      <p:pic>
        <p:nvPicPr>
          <p:cNvPr id="286" name="Рисунок 12" descr="photo_2024-11-07_21-35-49 (3).jpg"/>
          <p:cNvPicPr/>
          <p:nvPr/>
        </p:nvPicPr>
        <p:blipFill>
          <a:blip r:embed="rId8"/>
          <a:stretch/>
        </p:blipFill>
        <p:spPr>
          <a:xfrm>
            <a:off x="6894720" y="992880"/>
            <a:ext cx="1877040" cy="3597840"/>
          </a:xfrm>
          <a:prstGeom prst="rect">
            <a:avLst/>
          </a:prstGeom>
          <a:ln>
            <a:noFill/>
          </a:ln>
        </p:spPr>
      </p:pic>
      <p:sp>
        <p:nvSpPr>
          <p:cNvPr id="287" name="CustomShape 4"/>
          <p:cNvSpPr/>
          <p:nvPr/>
        </p:nvSpPr>
        <p:spPr>
          <a:xfrm>
            <a:off x="464040" y="1875600"/>
            <a:ext cx="551160" cy="147600"/>
          </a:xfrm>
          <a:prstGeom prst="rect">
            <a:avLst/>
          </a:prstGeom>
          <a:solidFill>
            <a:schemeClr val="tx1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0" strike="noStrike" spc="-1">
                <a:solidFill>
                  <a:srgbClr val="FFFFFF"/>
                </a:solidFill>
                <a:latin typeface="Trebuchet MS"/>
              </a:rPr>
              <a:t>Тимур</a:t>
            </a:r>
            <a:endParaRPr lang="ru-RU" sz="700" b="0" strike="noStrike" spc="-1">
              <a:latin typeface="Arial"/>
            </a:endParaRPr>
          </a:p>
        </p:txBody>
      </p:sp>
      <p:sp>
        <p:nvSpPr>
          <p:cNvPr id="288" name="CustomShape 5"/>
          <p:cNvSpPr/>
          <p:nvPr/>
        </p:nvSpPr>
        <p:spPr>
          <a:xfrm>
            <a:off x="254880" y="1218600"/>
            <a:ext cx="285840" cy="302040"/>
          </a:xfrm>
          <a:prstGeom prst="ellipse">
            <a:avLst/>
          </a:prstGeom>
          <a:ln>
            <a:solidFill>
              <a:srgbClr val="266B58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89" name="CustomShape 6"/>
          <p:cNvSpPr/>
          <p:nvPr/>
        </p:nvSpPr>
        <p:spPr>
          <a:xfrm>
            <a:off x="2760840" y="1094400"/>
            <a:ext cx="285840" cy="302040"/>
          </a:xfrm>
          <a:prstGeom prst="ellipse">
            <a:avLst/>
          </a:prstGeom>
          <a:ln>
            <a:solidFill>
              <a:srgbClr val="266B58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90" name="CustomShape 7"/>
          <p:cNvSpPr/>
          <p:nvPr/>
        </p:nvSpPr>
        <p:spPr>
          <a:xfrm>
            <a:off x="230400" y="1855440"/>
            <a:ext cx="261360" cy="209880"/>
          </a:xfrm>
          <a:prstGeom prst="ellipse">
            <a:avLst/>
          </a:prstGeom>
          <a:ln>
            <a:solidFill>
              <a:srgbClr val="266B58"/>
            </a:solidFill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91" name="CustomShape 8"/>
          <p:cNvSpPr/>
          <p:nvPr/>
        </p:nvSpPr>
        <p:spPr>
          <a:xfrm>
            <a:off x="2632320" y="1517040"/>
            <a:ext cx="595800" cy="7164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rgbClr val="1E2E68"/>
            </a:solidFill>
            <a:round/>
          </a:ln>
          <a:effectLst>
            <a:outerShdw blurRad="50800" dist="5076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9"/>
          <p:cNvSpPr/>
          <p:nvPr/>
        </p:nvSpPr>
        <p:spPr>
          <a:xfrm>
            <a:off x="2555640" y="1771200"/>
            <a:ext cx="595800" cy="7164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rgbClr val="1E2E68"/>
            </a:solidFill>
            <a:round/>
          </a:ln>
          <a:effectLst>
            <a:outerShdw blurRad="50800" dist="5076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10"/>
          <p:cNvSpPr/>
          <p:nvPr/>
        </p:nvSpPr>
        <p:spPr>
          <a:xfrm>
            <a:off x="244440" y="1603800"/>
            <a:ext cx="510840" cy="159120"/>
          </a:xfrm>
          <a:prstGeom prst="rect">
            <a:avLst/>
          </a:prstGeom>
          <a:solidFill>
            <a:schemeClr val="tx1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0" strike="noStrike" spc="-1">
                <a:solidFill>
                  <a:srgbClr val="FFFFFF"/>
                </a:solidFill>
                <a:latin typeface="Trebuchet MS"/>
              </a:rPr>
              <a:t>Тимур</a:t>
            </a:r>
            <a:endParaRPr lang="ru-RU" sz="700" b="0" strike="noStrike" spc="-1">
              <a:latin typeface="Arial"/>
            </a:endParaRPr>
          </a:p>
        </p:txBody>
      </p:sp>
      <p:sp>
        <p:nvSpPr>
          <p:cNvPr id="294" name="CustomShape 11"/>
          <p:cNvSpPr/>
          <p:nvPr/>
        </p:nvSpPr>
        <p:spPr>
          <a:xfrm>
            <a:off x="3049200" y="1145520"/>
            <a:ext cx="577440" cy="141840"/>
          </a:xfrm>
          <a:prstGeom prst="rect">
            <a:avLst/>
          </a:prstGeom>
          <a:solidFill>
            <a:schemeClr val="tx1"/>
          </a:solidFill>
          <a:ln>
            <a:solidFill>
              <a:srgbClr val="1E2E6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700" b="0" strike="noStrike" spc="-1">
                <a:solidFill>
                  <a:srgbClr val="FFFFFF"/>
                </a:solidFill>
                <a:latin typeface="Trebuchet MS"/>
              </a:rPr>
              <a:t>Тимур</a:t>
            </a:r>
            <a:endParaRPr lang="ru-RU" sz="700" b="0" strike="noStrike" spc="-1">
              <a:latin typeface="Arial"/>
            </a:endParaRPr>
          </a:p>
        </p:txBody>
      </p:sp>
      <p:sp>
        <p:nvSpPr>
          <p:cNvPr id="295" name="CustomShape 12"/>
          <p:cNvSpPr/>
          <p:nvPr/>
        </p:nvSpPr>
        <p:spPr>
          <a:xfrm>
            <a:off x="170640" y="4097520"/>
            <a:ext cx="1532880" cy="2876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96" name="CustomShape 13"/>
          <p:cNvSpPr/>
          <p:nvPr/>
        </p:nvSpPr>
        <p:spPr>
          <a:xfrm>
            <a:off x="1331640" y="2931840"/>
            <a:ext cx="371520" cy="11653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03617"/>
              </a:gs>
              <a:gs pos="100000">
                <a:srgbClr val="B51F07"/>
              </a:gs>
            </a:gsLst>
            <a:lin ang="5400000"/>
          </a:gradFill>
          <a:ln>
            <a:noFill/>
          </a:ln>
          <a:effectLst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sp>
        <p:nvSpPr>
          <p:cNvPr id="297" name="CustomShape 14"/>
          <p:cNvSpPr/>
          <p:nvPr/>
        </p:nvSpPr>
        <p:spPr>
          <a:xfrm rot="10800000">
            <a:off x="3179520" y="2982240"/>
            <a:ext cx="371520" cy="11653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03617"/>
              </a:gs>
              <a:gs pos="100000">
                <a:srgbClr val="B51F07"/>
              </a:gs>
            </a:gsLst>
            <a:lin ang="16200000"/>
          </a:gradFill>
          <a:ln>
            <a:noFill/>
          </a:ln>
          <a:effectLst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sp>
        <p:nvSpPr>
          <p:cNvPr id="298" name="CustomShape 15"/>
          <p:cNvSpPr/>
          <p:nvPr/>
        </p:nvSpPr>
        <p:spPr>
          <a:xfrm rot="10800000">
            <a:off x="5875560" y="1905120"/>
            <a:ext cx="371520" cy="11653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03617"/>
              </a:gs>
              <a:gs pos="100000">
                <a:srgbClr val="B51F07"/>
              </a:gs>
            </a:gsLst>
            <a:lin ang="16200000"/>
          </a:gradFill>
          <a:ln>
            <a:noFill/>
          </a:ln>
          <a:effectLst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sp>
        <p:nvSpPr>
          <p:cNvPr id="299" name="CustomShape 16"/>
          <p:cNvSpPr/>
          <p:nvPr/>
        </p:nvSpPr>
        <p:spPr>
          <a:xfrm>
            <a:off x="8316360" y="2774160"/>
            <a:ext cx="371520" cy="11653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03617"/>
              </a:gs>
              <a:gs pos="100000">
                <a:srgbClr val="B51F07"/>
              </a:gs>
            </a:gsLst>
            <a:lin ang="5400000"/>
          </a:gradFill>
          <a:ln>
            <a:noFill/>
          </a:ln>
          <a:effectLst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sp>
        <p:nvSpPr>
          <p:cNvPr id="300" name="CustomShape 17"/>
          <p:cNvSpPr/>
          <p:nvPr/>
        </p:nvSpPr>
        <p:spPr>
          <a:xfrm>
            <a:off x="4716360" y="1589040"/>
            <a:ext cx="1727640" cy="21744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01" name="CustomShape 18"/>
          <p:cNvSpPr/>
          <p:nvPr/>
        </p:nvSpPr>
        <p:spPr>
          <a:xfrm>
            <a:off x="2472120" y="2671920"/>
            <a:ext cx="1532880" cy="2876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107640" y="-90000"/>
            <a:ext cx="9143640" cy="856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20040" indent="-319680"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>
                <a:solidFill>
                  <a:srgbClr val="404040"/>
                </a:solidFill>
                <a:latin typeface="Times New Roman"/>
              </a:rPr>
              <a:t>Как настроить двухфакторную</a:t>
            </a:r>
            <a:r>
              <a:t/>
            </a:r>
            <a:br/>
            <a:r>
              <a:rPr lang="ru-RU" sz="2800" b="1" strike="noStrike" spc="-1">
                <a:solidFill>
                  <a:srgbClr val="404040"/>
                </a:solidFill>
                <a:latin typeface="Times New Roman"/>
              </a:rPr>
              <a:t> аутентификацию в </a:t>
            </a:r>
            <a:r>
              <a:rPr lang="en-US" sz="2800" b="1" i="1" strike="noStrike" spc="-1">
                <a:solidFill>
                  <a:srgbClr val="34AC8B"/>
                </a:solidFill>
                <a:latin typeface="Times New Roman"/>
              </a:rPr>
              <a:t>WhatsApp</a:t>
            </a:r>
            <a:r>
              <a:rPr lang="ru-RU" sz="2800" b="1" strike="noStrike" spc="-1">
                <a:solidFill>
                  <a:srgbClr val="404040"/>
                </a:solidFill>
                <a:latin typeface="Times New Roman"/>
              </a:rPr>
              <a:t>: </a:t>
            </a:r>
            <a:r>
              <a:t/>
            </a:r>
            <a:br/>
            <a:r>
              <a:t/>
            </a:r>
            <a:br/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0" y="1428840"/>
            <a:ext cx="9143640" cy="3714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182520">
              <a:lnSpc>
                <a:spcPct val="100000"/>
              </a:lnSpc>
              <a:spcBef>
                <a:spcPts val="561"/>
              </a:spcBef>
              <a:spcAft>
                <a:spcPts val="300"/>
              </a:spcAft>
              <a:tabLst>
                <a:tab pos="0" algn="l"/>
              </a:tabLst>
            </a:pPr>
            <a:r>
              <a:t/>
            </a:r>
            <a:br/>
            <a:r>
              <a:rPr lang="ru-RU" sz="2800" b="0" strike="noStrike" spc="-1">
                <a:solidFill>
                  <a:srgbClr val="404040"/>
                </a:solidFill>
                <a:latin typeface="Trebuchet MS"/>
              </a:rPr>
              <a:t>                                                                                                                                 </a:t>
            </a:r>
            <a:endParaRPr lang="en-US" sz="2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04" name="Line 3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4"/>
          <p:cNvSpPr/>
          <p:nvPr/>
        </p:nvSpPr>
        <p:spPr>
          <a:xfrm>
            <a:off x="-9360" y="4563360"/>
            <a:ext cx="9143640" cy="4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06" name="Line 5"/>
          <p:cNvSpPr/>
          <p:nvPr/>
        </p:nvSpPr>
        <p:spPr>
          <a:xfrm>
            <a:off x="-9360" y="915480"/>
            <a:ext cx="9143640" cy="0"/>
          </a:xfrm>
          <a:prstGeom prst="line">
            <a:avLst/>
          </a:prstGeom>
          <a:ln w="108000"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7" name="Рисунок 9" descr="photo_2024-11-07_21-59-46.jpg"/>
          <p:cNvPicPr/>
          <p:nvPr/>
        </p:nvPicPr>
        <p:blipFill>
          <a:blip r:embed="rId2"/>
          <a:stretch/>
        </p:blipFill>
        <p:spPr>
          <a:xfrm>
            <a:off x="78480" y="944640"/>
            <a:ext cx="1901160" cy="371376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pic>
        <p:nvPicPr>
          <p:cNvPr id="308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3"/>
          <a:stretch/>
        </p:blipFill>
        <p:spPr>
          <a:xfrm>
            <a:off x="314640" y="4644360"/>
            <a:ext cx="713880" cy="49248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9" name="Рисунок 10" descr="photo_2024-11-07_21-59-46 (2).jpg"/>
          <p:cNvPicPr/>
          <p:nvPr/>
        </p:nvPicPr>
        <p:blipFill>
          <a:blip r:embed="rId4"/>
          <a:srcRect r="3846" b="3650"/>
          <a:stretch/>
        </p:blipFill>
        <p:spPr>
          <a:xfrm>
            <a:off x="2195640" y="941760"/>
            <a:ext cx="1868040" cy="370908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pic>
        <p:nvPicPr>
          <p:cNvPr id="310" name="Рисунок 11" descr="photo_2024-11-07_21-59-46 (3).jpg"/>
          <p:cNvPicPr/>
          <p:nvPr/>
        </p:nvPicPr>
        <p:blipFill>
          <a:blip r:embed="rId5"/>
          <a:srcRect r="11111" b="30789"/>
          <a:stretch/>
        </p:blipFill>
        <p:spPr>
          <a:xfrm>
            <a:off x="4356000" y="937440"/>
            <a:ext cx="2163600" cy="371376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pic>
        <p:nvPicPr>
          <p:cNvPr id="311" name="Рисунок 12" descr="photo_2024-11-07_21-59-46 (4).jpg"/>
          <p:cNvPicPr/>
          <p:nvPr/>
        </p:nvPicPr>
        <p:blipFill>
          <a:blip r:embed="rId6"/>
          <a:stretch/>
        </p:blipFill>
        <p:spPr>
          <a:xfrm>
            <a:off x="6660360" y="944640"/>
            <a:ext cx="2160000" cy="3706560"/>
          </a:xfrm>
          <a:prstGeom prst="rect">
            <a:avLst/>
          </a:prstGeom>
          <a:ln w="12600">
            <a:solidFill>
              <a:schemeClr val="tx1"/>
            </a:solidFill>
            <a:round/>
          </a:ln>
        </p:spPr>
      </p:pic>
      <p:sp>
        <p:nvSpPr>
          <p:cNvPr id="312" name="CustomShape 6"/>
          <p:cNvSpPr/>
          <p:nvPr/>
        </p:nvSpPr>
        <p:spPr>
          <a:xfrm>
            <a:off x="827640" y="2256480"/>
            <a:ext cx="1151640" cy="3150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13" name="CustomShape 7"/>
          <p:cNvSpPr/>
          <p:nvPr/>
        </p:nvSpPr>
        <p:spPr>
          <a:xfrm>
            <a:off x="2271600" y="2730960"/>
            <a:ext cx="1532880" cy="4165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14" name="CustomShape 8"/>
          <p:cNvSpPr/>
          <p:nvPr/>
        </p:nvSpPr>
        <p:spPr>
          <a:xfrm>
            <a:off x="4428000" y="2730960"/>
            <a:ext cx="1752480" cy="34452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15" name="CustomShape 9"/>
          <p:cNvSpPr/>
          <p:nvPr/>
        </p:nvSpPr>
        <p:spPr>
          <a:xfrm>
            <a:off x="3516480" y="1522440"/>
            <a:ext cx="371520" cy="11653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03617"/>
              </a:gs>
              <a:gs pos="100000">
                <a:srgbClr val="B51F07"/>
              </a:gs>
            </a:gsLst>
            <a:lin ang="5400000"/>
          </a:gradFill>
          <a:ln>
            <a:noFill/>
          </a:ln>
          <a:effectLst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sp>
        <p:nvSpPr>
          <p:cNvPr id="316" name="CustomShape 10"/>
          <p:cNvSpPr/>
          <p:nvPr/>
        </p:nvSpPr>
        <p:spPr>
          <a:xfrm>
            <a:off x="5949360" y="1565280"/>
            <a:ext cx="371520" cy="11653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03617"/>
              </a:gs>
              <a:gs pos="100000">
                <a:srgbClr val="B51F07"/>
              </a:gs>
            </a:gsLst>
            <a:lin ang="5400000"/>
          </a:gradFill>
          <a:ln>
            <a:noFill/>
          </a:ln>
          <a:effectLst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sp>
        <p:nvSpPr>
          <p:cNvPr id="317" name="CustomShape 11"/>
          <p:cNvSpPr/>
          <p:nvPr/>
        </p:nvSpPr>
        <p:spPr>
          <a:xfrm>
            <a:off x="7554240" y="3185280"/>
            <a:ext cx="371520" cy="11653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03617"/>
              </a:gs>
              <a:gs pos="100000">
                <a:srgbClr val="B51F07"/>
              </a:gs>
            </a:gsLst>
            <a:lin ang="5400000"/>
          </a:gradFill>
          <a:ln>
            <a:noFill/>
          </a:ln>
          <a:effectLst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sp>
        <p:nvSpPr>
          <p:cNvPr id="318" name="CustomShape 12"/>
          <p:cNvSpPr/>
          <p:nvPr/>
        </p:nvSpPr>
        <p:spPr>
          <a:xfrm rot="10800000">
            <a:off x="1478880" y="2602800"/>
            <a:ext cx="371520" cy="11653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03617"/>
              </a:gs>
              <a:gs pos="100000">
                <a:srgbClr val="B51F07"/>
              </a:gs>
            </a:gsLst>
            <a:lin ang="16200000"/>
          </a:gradFill>
          <a:ln>
            <a:noFill/>
          </a:ln>
          <a:effectLst>
            <a:reflection blurRad="38100" stA="26000" endPos="23000" dist="25400" dir="5400000" sy="-100000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</p:sp>
      <p:pic>
        <p:nvPicPr>
          <p:cNvPr id="319" name="Picture 5" descr="C:\Users\Елена\Desktop\10\Орел.gif"/>
          <p:cNvPicPr/>
          <p:nvPr/>
        </p:nvPicPr>
        <p:blipFill>
          <a:blip r:embed="rId7"/>
          <a:stretch/>
        </p:blipFill>
        <p:spPr>
          <a:xfrm>
            <a:off x="20880" y="0"/>
            <a:ext cx="1198080" cy="573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Line 1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1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3708000" y="513360"/>
            <a:ext cx="1727280" cy="798840"/>
          </a:xfrm>
          <a:prstGeom prst="rect">
            <a:avLst/>
          </a:prstGeom>
          <a:ln w="9360">
            <a:noFill/>
          </a:ln>
        </p:spPr>
      </p:pic>
      <p:sp>
        <p:nvSpPr>
          <p:cNvPr id="322" name="Line 2"/>
          <p:cNvSpPr/>
          <p:nvPr/>
        </p:nvSpPr>
        <p:spPr>
          <a:xfrm>
            <a:off x="0" y="3435840"/>
            <a:ext cx="9144000" cy="0"/>
          </a:xfrm>
          <a:prstGeom prst="line">
            <a:avLst/>
          </a:prstGeom>
          <a:ln w="108000"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Line 3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4"/>
          <p:cNvSpPr/>
          <p:nvPr/>
        </p:nvSpPr>
        <p:spPr>
          <a:xfrm>
            <a:off x="-9360" y="4563360"/>
            <a:ext cx="91429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25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3"/>
          <a:stretch/>
        </p:blipFill>
        <p:spPr>
          <a:xfrm>
            <a:off x="423000" y="4596480"/>
            <a:ext cx="713160" cy="491760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6" name="CustomShape 5"/>
          <p:cNvSpPr/>
          <p:nvPr/>
        </p:nvSpPr>
        <p:spPr>
          <a:xfrm>
            <a:off x="-451800" y="1325520"/>
            <a:ext cx="8809920" cy="98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2880" algn="ctr">
              <a:lnSpc>
                <a:spcPct val="100000"/>
              </a:lnSpc>
              <a:tabLst>
                <a:tab pos="0" algn="l"/>
              </a:tabLst>
            </a:pPr>
            <a:r>
              <a:rPr lang="ru-RU" sz="4400" b="1" strike="noStrike" spc="-1">
                <a:solidFill>
                  <a:srgbClr val="404040"/>
                </a:solidFill>
                <a:latin typeface="Trebuchet MS"/>
              </a:rPr>
              <a:t>Установление запрета </a:t>
            </a:r>
            <a:r>
              <a:t/>
            </a:r>
            <a:br/>
            <a:r>
              <a:rPr lang="ru-RU" sz="4400" b="1" strike="noStrike" spc="-1">
                <a:solidFill>
                  <a:srgbClr val="404040"/>
                </a:solidFill>
                <a:latin typeface="Trebuchet MS"/>
              </a:rPr>
              <a:t>на получение кредита</a:t>
            </a:r>
            <a:endParaRPr lang="ru-RU" sz="4400" b="0" strike="noStrike" spc="-1">
              <a:latin typeface="Arial"/>
            </a:endParaRPr>
          </a:p>
        </p:txBody>
      </p:sp>
      <p:pic>
        <p:nvPicPr>
          <p:cNvPr id="327" name="Объект 5"/>
          <p:cNvPicPr/>
          <p:nvPr/>
        </p:nvPicPr>
        <p:blipFill>
          <a:blip r:embed="rId4"/>
          <a:stretch/>
        </p:blipFill>
        <p:spPr>
          <a:xfrm>
            <a:off x="7078320" y="1157760"/>
            <a:ext cx="1865160" cy="1821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Line 1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9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0" y="37080"/>
            <a:ext cx="814680" cy="493200"/>
          </a:xfrm>
          <a:prstGeom prst="rect">
            <a:avLst/>
          </a:prstGeom>
          <a:ln w="9360">
            <a:noFill/>
          </a:ln>
        </p:spPr>
      </p:pic>
      <p:pic>
        <p:nvPicPr>
          <p:cNvPr id="330" name="Объект 5"/>
          <p:cNvPicPr/>
          <p:nvPr/>
        </p:nvPicPr>
        <p:blipFill>
          <a:blip r:embed="rId3"/>
          <a:stretch/>
        </p:blipFill>
        <p:spPr>
          <a:xfrm>
            <a:off x="8612280" y="118800"/>
            <a:ext cx="531360" cy="546840"/>
          </a:xfrm>
          <a:prstGeom prst="rect">
            <a:avLst/>
          </a:prstGeom>
          <a:ln>
            <a:noFill/>
          </a:ln>
        </p:spPr>
      </p:pic>
      <p:pic>
        <p:nvPicPr>
          <p:cNvPr id="331" name="Рисунок 1"/>
          <p:cNvPicPr/>
          <p:nvPr/>
        </p:nvPicPr>
        <p:blipFill>
          <a:blip r:embed="rId4"/>
          <a:srcRect t="5419" b="4839"/>
          <a:stretch/>
        </p:blipFill>
        <p:spPr>
          <a:xfrm>
            <a:off x="826560" y="255960"/>
            <a:ext cx="1782720" cy="355572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332" name="CustomShape 2"/>
          <p:cNvSpPr/>
          <p:nvPr/>
        </p:nvSpPr>
        <p:spPr>
          <a:xfrm>
            <a:off x="1141560" y="3425760"/>
            <a:ext cx="397080" cy="39960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333" name="CustomShape 3"/>
          <p:cNvSpPr/>
          <p:nvPr/>
        </p:nvSpPr>
        <p:spPr>
          <a:xfrm>
            <a:off x="936720" y="4020120"/>
            <a:ext cx="1483200" cy="672120"/>
          </a:xfrm>
          <a:prstGeom prst="rect">
            <a:avLst/>
          </a:prstGeom>
          <a:ln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1.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На главном экране выбрать раздел 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«УСЛУГИ» 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334" name="Рисунок 4"/>
          <p:cNvPicPr/>
          <p:nvPr/>
        </p:nvPicPr>
        <p:blipFill>
          <a:blip r:embed="rId5"/>
          <a:srcRect t="3882" b="5407"/>
          <a:stretch/>
        </p:blipFill>
        <p:spPr>
          <a:xfrm>
            <a:off x="2849760" y="250200"/>
            <a:ext cx="1766520" cy="356148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335" name="CustomShape 4"/>
          <p:cNvSpPr/>
          <p:nvPr/>
        </p:nvSpPr>
        <p:spPr>
          <a:xfrm>
            <a:off x="936720" y="3555720"/>
            <a:ext cx="204480" cy="46404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5"/>
          <p:cNvSpPr/>
          <p:nvPr/>
        </p:nvSpPr>
        <p:spPr>
          <a:xfrm>
            <a:off x="2878920" y="2468160"/>
            <a:ext cx="1066320" cy="3272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CustomShape 6"/>
          <p:cNvSpPr/>
          <p:nvPr/>
        </p:nvSpPr>
        <p:spPr>
          <a:xfrm>
            <a:off x="3013920" y="4020120"/>
            <a:ext cx="1602360" cy="672120"/>
          </a:xfrm>
          <a:prstGeom prst="rect">
            <a:avLst/>
          </a:prstGeom>
          <a:ln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2.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В разделе «УСЛУГИ» выбрать 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«Штрафы и налоги»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38" name="CustomShape 7"/>
          <p:cNvSpPr/>
          <p:nvPr/>
        </p:nvSpPr>
        <p:spPr>
          <a:xfrm flipV="1">
            <a:off x="3980880" y="2507760"/>
            <a:ext cx="441720" cy="13676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9" name="Рисунок 8"/>
          <p:cNvPicPr/>
          <p:nvPr/>
        </p:nvPicPr>
        <p:blipFill>
          <a:blip r:embed="rId6"/>
          <a:srcRect t="3646" b="6720"/>
          <a:stretch/>
        </p:blipFill>
        <p:spPr>
          <a:xfrm>
            <a:off x="4956840" y="247320"/>
            <a:ext cx="1717200" cy="342108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340" name="CustomShape 8"/>
          <p:cNvSpPr/>
          <p:nvPr/>
        </p:nvSpPr>
        <p:spPr>
          <a:xfrm>
            <a:off x="4937040" y="3780720"/>
            <a:ext cx="1694160" cy="1058760"/>
          </a:xfrm>
          <a:prstGeom prst="rect">
            <a:avLst/>
          </a:prstGeom>
          <a:ln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3.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В конце списка раздела «Штрафы и налоги»,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выбрать услугу: 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«Установление запрета на получение кредита »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41" name="CustomShape 9"/>
          <p:cNvSpPr/>
          <p:nvPr/>
        </p:nvSpPr>
        <p:spPr>
          <a:xfrm>
            <a:off x="5003640" y="3165120"/>
            <a:ext cx="1295640" cy="57132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10"/>
          <p:cNvSpPr/>
          <p:nvPr/>
        </p:nvSpPr>
        <p:spPr>
          <a:xfrm flipH="1" flipV="1">
            <a:off x="4809240" y="3425760"/>
            <a:ext cx="189720" cy="51984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3" name="Рисунок 11"/>
          <p:cNvPicPr/>
          <p:nvPr/>
        </p:nvPicPr>
        <p:blipFill>
          <a:blip r:embed="rId7"/>
          <a:srcRect t="10263" b="27570"/>
          <a:stretch/>
        </p:blipFill>
        <p:spPr>
          <a:xfrm>
            <a:off x="6940440" y="247320"/>
            <a:ext cx="1636200" cy="226044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344" name="Рисунок 12"/>
          <p:cNvPicPr/>
          <p:nvPr/>
        </p:nvPicPr>
        <p:blipFill>
          <a:blip r:embed="rId8"/>
          <a:srcRect t="59858" b="9414"/>
          <a:stretch/>
        </p:blipFill>
        <p:spPr>
          <a:xfrm>
            <a:off x="6940440" y="2558880"/>
            <a:ext cx="1636200" cy="111816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345" name="CustomShape 11"/>
          <p:cNvSpPr/>
          <p:nvPr/>
        </p:nvSpPr>
        <p:spPr>
          <a:xfrm>
            <a:off x="7190640" y="3323880"/>
            <a:ext cx="1066320" cy="32724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ustomShape 12"/>
          <p:cNvSpPr/>
          <p:nvPr/>
        </p:nvSpPr>
        <p:spPr>
          <a:xfrm>
            <a:off x="6975720" y="3936600"/>
            <a:ext cx="1636200" cy="684000"/>
          </a:xfrm>
          <a:prstGeom prst="rect">
            <a:avLst/>
          </a:prstGeom>
          <a:ln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4.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В открывшемся окне  нажимаем 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«НАЧАТЬ»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47" name="CustomShape 13"/>
          <p:cNvSpPr/>
          <p:nvPr/>
        </p:nvSpPr>
        <p:spPr>
          <a:xfrm rot="20645400" flipV="1">
            <a:off x="8358840" y="3330360"/>
            <a:ext cx="387360" cy="795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Line 1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9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0" y="37080"/>
            <a:ext cx="814680" cy="493200"/>
          </a:xfrm>
          <a:prstGeom prst="rect">
            <a:avLst/>
          </a:prstGeom>
          <a:ln w="9360">
            <a:noFill/>
          </a:ln>
        </p:spPr>
      </p:pic>
      <p:pic>
        <p:nvPicPr>
          <p:cNvPr id="350" name="Объект 5"/>
          <p:cNvPicPr/>
          <p:nvPr/>
        </p:nvPicPr>
        <p:blipFill>
          <a:blip r:embed="rId3"/>
          <a:stretch/>
        </p:blipFill>
        <p:spPr>
          <a:xfrm>
            <a:off x="8497080" y="4183920"/>
            <a:ext cx="531360" cy="546840"/>
          </a:xfrm>
          <a:prstGeom prst="rect">
            <a:avLst/>
          </a:prstGeom>
          <a:ln>
            <a:noFill/>
          </a:ln>
        </p:spPr>
      </p:pic>
      <p:sp>
        <p:nvSpPr>
          <p:cNvPr id="351" name="CustomShape 2"/>
          <p:cNvSpPr/>
          <p:nvPr/>
        </p:nvSpPr>
        <p:spPr>
          <a:xfrm>
            <a:off x="194040" y="3358080"/>
            <a:ext cx="1483200" cy="752400"/>
          </a:xfrm>
          <a:prstGeom prst="rect">
            <a:avLst/>
          </a:prstGeom>
          <a:ln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5.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Подтверждаем верность паспортных данных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52" name="CustomShape 3"/>
          <p:cNvSpPr/>
          <p:nvPr/>
        </p:nvSpPr>
        <p:spPr>
          <a:xfrm>
            <a:off x="1990440" y="3363840"/>
            <a:ext cx="1602360" cy="672120"/>
          </a:xfrm>
          <a:prstGeom prst="rect">
            <a:avLst/>
          </a:prstGeom>
          <a:ln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6.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Подтверждаем верность ИНН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353" name="Рисунок 14"/>
          <p:cNvPicPr/>
          <p:nvPr/>
        </p:nvPicPr>
        <p:blipFill>
          <a:blip r:embed="rId4"/>
          <a:stretch/>
        </p:blipFill>
        <p:spPr>
          <a:xfrm>
            <a:off x="39240" y="604080"/>
            <a:ext cx="1792800" cy="265428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354" name="CustomShape 4"/>
          <p:cNvSpPr/>
          <p:nvPr/>
        </p:nvSpPr>
        <p:spPr>
          <a:xfrm>
            <a:off x="407520" y="2783520"/>
            <a:ext cx="1033920" cy="39960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pic>
        <p:nvPicPr>
          <p:cNvPr id="355" name="Рисунок 17"/>
          <p:cNvPicPr/>
          <p:nvPr/>
        </p:nvPicPr>
        <p:blipFill>
          <a:blip r:embed="rId5"/>
          <a:stretch/>
        </p:blipFill>
        <p:spPr>
          <a:xfrm>
            <a:off x="1868400" y="604080"/>
            <a:ext cx="1805040" cy="186840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356" name="CustomShape 5"/>
          <p:cNvSpPr/>
          <p:nvPr/>
        </p:nvSpPr>
        <p:spPr>
          <a:xfrm>
            <a:off x="2231640" y="2003760"/>
            <a:ext cx="1066320" cy="32724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57" name="Рисунок 19"/>
          <p:cNvPicPr/>
          <p:nvPr/>
        </p:nvPicPr>
        <p:blipFill>
          <a:blip r:embed="rId6"/>
          <a:srcRect t="15734" b="14185"/>
          <a:stretch/>
        </p:blipFill>
        <p:spPr>
          <a:xfrm>
            <a:off x="5680440" y="604080"/>
            <a:ext cx="1703880" cy="265428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pic>
        <p:nvPicPr>
          <p:cNvPr id="358" name="Рисунок 21"/>
          <p:cNvPicPr/>
          <p:nvPr/>
        </p:nvPicPr>
        <p:blipFill>
          <a:blip r:embed="rId7"/>
          <a:srcRect t="15426" b="14729"/>
          <a:stretch/>
        </p:blipFill>
        <p:spPr>
          <a:xfrm>
            <a:off x="7413840" y="604080"/>
            <a:ext cx="1729800" cy="265428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359" name="CustomShape 6"/>
          <p:cNvSpPr/>
          <p:nvPr/>
        </p:nvSpPr>
        <p:spPr>
          <a:xfrm>
            <a:off x="7696080" y="2167560"/>
            <a:ext cx="1066320" cy="327240"/>
          </a:xfrm>
          <a:prstGeom prst="ellipse">
            <a:avLst/>
          </a:prstGeom>
          <a:noFill/>
          <a:ln w="5724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0" name="CustomShape 7"/>
          <p:cNvSpPr/>
          <p:nvPr/>
        </p:nvSpPr>
        <p:spPr>
          <a:xfrm>
            <a:off x="7597440" y="3358080"/>
            <a:ext cx="1421280" cy="684000"/>
          </a:xfrm>
          <a:prstGeom prst="rect">
            <a:avLst/>
          </a:prstGeom>
          <a:ln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9.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Отправляем сформированное заявление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361" name="Рисунок 1"/>
          <p:cNvPicPr/>
          <p:nvPr/>
        </p:nvPicPr>
        <p:blipFill>
          <a:blip r:embed="rId8"/>
          <a:srcRect t="9514" b="29179"/>
          <a:stretch/>
        </p:blipFill>
        <p:spPr>
          <a:xfrm>
            <a:off x="3715560" y="604440"/>
            <a:ext cx="1947960" cy="265392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362" name="CustomShape 8"/>
          <p:cNvSpPr/>
          <p:nvPr/>
        </p:nvSpPr>
        <p:spPr>
          <a:xfrm>
            <a:off x="5689800" y="1092240"/>
            <a:ext cx="1662840" cy="69804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9"/>
          <p:cNvSpPr/>
          <p:nvPr/>
        </p:nvSpPr>
        <p:spPr>
          <a:xfrm>
            <a:off x="5663880" y="3363840"/>
            <a:ext cx="1761120" cy="1424880"/>
          </a:xfrm>
          <a:prstGeom prst="rect">
            <a:avLst/>
          </a:prstGeom>
          <a:ln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8.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На вопрос «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Какую подпись хотите использовать?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», выбрать: 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ПЭП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(Простая электронная подпись формируемая с помощью учетной записи)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64" name="CustomShape 10"/>
          <p:cNvSpPr/>
          <p:nvPr/>
        </p:nvSpPr>
        <p:spPr>
          <a:xfrm>
            <a:off x="3751200" y="3362400"/>
            <a:ext cx="1755000" cy="1426320"/>
          </a:xfrm>
          <a:prstGeom prst="rect">
            <a:avLst/>
          </a:prstGeom>
          <a:ln>
            <a:solidFill>
              <a:srgbClr val="B01F06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7.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РЕКОМЕНДУЕМ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Выбрать </a:t>
            </a: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ПОЛНЫЙ</a:t>
            </a: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 вид запрета. 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</a:rPr>
              <a:t>(Запрет на оформление кредитов при личном посещении и через интернет). 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65" name="CustomShape 11"/>
          <p:cNvSpPr/>
          <p:nvPr/>
        </p:nvSpPr>
        <p:spPr>
          <a:xfrm>
            <a:off x="3741480" y="1164240"/>
            <a:ext cx="1814760" cy="915480"/>
          </a:xfrm>
          <a:prstGeom prst="ellipse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Line 1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7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7360" cy="573120"/>
          </a:xfrm>
          <a:prstGeom prst="rect">
            <a:avLst/>
          </a:prstGeom>
          <a:ln w="9360">
            <a:noFill/>
          </a:ln>
        </p:spPr>
      </p:pic>
      <p:sp>
        <p:nvSpPr>
          <p:cNvPr id="368" name="Line 2"/>
          <p:cNvSpPr/>
          <p:nvPr/>
        </p:nvSpPr>
        <p:spPr>
          <a:xfrm>
            <a:off x="0" y="790200"/>
            <a:ext cx="9163440" cy="0"/>
          </a:xfrm>
          <a:prstGeom prst="line">
            <a:avLst/>
          </a:prstGeom>
          <a:ln w="20304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9" name="Объект 5"/>
          <p:cNvPicPr/>
          <p:nvPr/>
        </p:nvPicPr>
        <p:blipFill>
          <a:blip r:embed="rId3"/>
          <a:stretch/>
        </p:blipFill>
        <p:spPr>
          <a:xfrm>
            <a:off x="8106840" y="3592800"/>
            <a:ext cx="869760" cy="916560"/>
          </a:xfrm>
          <a:prstGeom prst="rect">
            <a:avLst/>
          </a:prstGeom>
          <a:ln>
            <a:noFill/>
          </a:ln>
        </p:spPr>
      </p:pic>
      <p:pic>
        <p:nvPicPr>
          <p:cNvPr id="370" name="Рисунок 1"/>
          <p:cNvPicPr/>
          <p:nvPr/>
        </p:nvPicPr>
        <p:blipFill>
          <a:blip r:embed="rId4"/>
          <a:srcRect t="10847" b="29423"/>
          <a:stretch/>
        </p:blipFill>
        <p:spPr>
          <a:xfrm>
            <a:off x="606240" y="955440"/>
            <a:ext cx="2795040" cy="3710160"/>
          </a:xfrm>
          <a:prstGeom prst="rect">
            <a:avLst/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40000"/>
              </a:schemeClr>
            </a:glow>
          </a:effectLst>
        </p:spPr>
      </p:pic>
      <p:sp>
        <p:nvSpPr>
          <p:cNvPr id="371" name="CustomShape 3"/>
          <p:cNvSpPr/>
          <p:nvPr/>
        </p:nvSpPr>
        <p:spPr>
          <a:xfrm>
            <a:off x="3844800" y="1216080"/>
            <a:ext cx="3461040" cy="959760"/>
          </a:xfrm>
          <a:prstGeom prst="rect">
            <a:avLst/>
          </a:prstGeom>
          <a:ln>
            <a:solidFill>
              <a:srgbClr val="B01F06"/>
            </a:solidFill>
            <a:round/>
          </a:ln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 При правильном выполнении действий, заявление будет направлено и услуга будет оказана в течении 2 календарных дней.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372" name="CustomShape 4"/>
          <p:cNvSpPr/>
          <p:nvPr/>
        </p:nvSpPr>
        <p:spPr>
          <a:xfrm>
            <a:off x="3844800" y="2611440"/>
            <a:ext cx="3461040" cy="1781280"/>
          </a:xfrm>
          <a:prstGeom prst="rect">
            <a:avLst/>
          </a:prstGeom>
          <a:ln>
            <a:solidFill>
              <a:srgbClr val="B01F06"/>
            </a:solidFill>
            <a:round/>
          </a:ln>
          <a:effectLst>
            <a:glow rad="139700">
              <a:srgbClr val="C00000">
                <a:alpha val="4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Важно знать: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Запрет начинает действовать на следующий день после получения уведомления;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Запрет действует бессрочно;</a:t>
            </a:r>
            <a:endParaRPr lang="ru-RU" sz="1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</a:rPr>
              <a:t>Снятие запрета возможно через «Госуслуги». Услуга доступна в разделе «Штрафы и налоги».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1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11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Line 1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4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3708000" y="513360"/>
            <a:ext cx="1728000" cy="799560"/>
          </a:xfrm>
          <a:prstGeom prst="rect">
            <a:avLst/>
          </a:prstGeom>
          <a:ln w="9360">
            <a:noFill/>
          </a:ln>
        </p:spPr>
      </p:pic>
      <p:sp>
        <p:nvSpPr>
          <p:cNvPr id="375" name="Line 2"/>
          <p:cNvSpPr/>
          <p:nvPr/>
        </p:nvSpPr>
        <p:spPr>
          <a:xfrm>
            <a:off x="0" y="3435840"/>
            <a:ext cx="9144000" cy="0"/>
          </a:xfrm>
          <a:prstGeom prst="line">
            <a:avLst/>
          </a:prstGeom>
          <a:ln w="108000"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Line 3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stomShape 4"/>
          <p:cNvSpPr/>
          <p:nvPr/>
        </p:nvSpPr>
        <p:spPr>
          <a:xfrm>
            <a:off x="-9360" y="4563360"/>
            <a:ext cx="9143640" cy="4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78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3"/>
          <a:stretch/>
        </p:blipFill>
        <p:spPr>
          <a:xfrm>
            <a:off x="423000" y="4596480"/>
            <a:ext cx="713880" cy="49248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9" name="TextShape 5"/>
          <p:cNvSpPr txBox="1"/>
          <p:nvPr/>
        </p:nvSpPr>
        <p:spPr>
          <a:xfrm>
            <a:off x="166680" y="2308320"/>
            <a:ext cx="8810640" cy="983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algn="ctr">
              <a:lnSpc>
                <a:spcPct val="100000"/>
              </a:lnSpc>
              <a:tabLst>
                <a:tab pos="0" algn="l"/>
              </a:tabLst>
            </a:pPr>
            <a:r>
              <a:rPr lang="ru-RU" sz="3200" b="1" strike="noStrike" spc="-1">
                <a:solidFill>
                  <a:srgbClr val="404040"/>
                </a:solidFill>
                <a:latin typeface="Trebuchet MS"/>
              </a:rPr>
              <a:t>Схемы взлома </a:t>
            </a:r>
            <a:r>
              <a:t/>
            </a:r>
            <a:br/>
            <a:r>
              <a:rPr lang="ru-RU" sz="3200" b="1" strike="noStrike" spc="-1">
                <a:solidFill>
                  <a:srgbClr val="404040"/>
                </a:solidFill>
                <a:latin typeface="Trebuchet MS"/>
              </a:rPr>
              <a:t>и защита от них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0" name="Объект 5"/>
          <p:cNvPicPr/>
          <p:nvPr/>
        </p:nvPicPr>
        <p:blipFill>
          <a:blip r:embed="rId4"/>
          <a:stretch/>
        </p:blipFill>
        <p:spPr>
          <a:xfrm>
            <a:off x="6084000" y="1434960"/>
            <a:ext cx="1728000" cy="182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1"/>
          <p:cNvPicPr/>
          <p:nvPr/>
        </p:nvPicPr>
        <p:blipFill>
          <a:blip r:embed="rId3"/>
          <a:stretch/>
        </p:blipFill>
        <p:spPr>
          <a:xfrm>
            <a:off x="6496560" y="1923840"/>
            <a:ext cx="2466720" cy="17784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95" name="Line 1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6" name="Picture 5" descr="C:\Users\Елена\Desktop\10\Орел.gif"/>
          <p:cNvPicPr/>
          <p:nvPr/>
        </p:nvPicPr>
        <p:blipFill>
          <a:blip r:embed="rId4"/>
          <a:stretch/>
        </p:blipFill>
        <p:spPr>
          <a:xfrm>
            <a:off x="-10800" y="51480"/>
            <a:ext cx="1197000" cy="572760"/>
          </a:xfrm>
          <a:prstGeom prst="rect">
            <a:avLst/>
          </a:prstGeom>
          <a:ln w="9360">
            <a:noFill/>
          </a:ln>
        </p:spPr>
      </p:pic>
      <p:sp>
        <p:nvSpPr>
          <p:cNvPr id="197" name="Line 2"/>
          <p:cNvSpPr/>
          <p:nvPr/>
        </p:nvSpPr>
        <p:spPr>
          <a:xfrm>
            <a:off x="0" y="790200"/>
            <a:ext cx="9163440" cy="0"/>
          </a:xfrm>
          <a:prstGeom prst="line">
            <a:avLst/>
          </a:prstGeom>
          <a:ln w="20304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CustomShape 3"/>
          <p:cNvSpPr/>
          <p:nvPr/>
        </p:nvSpPr>
        <p:spPr>
          <a:xfrm>
            <a:off x="107640" y="902880"/>
            <a:ext cx="8855640" cy="36874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Мошенники могут представляться следующими личностями: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Сотрудниками правоохранительных органов (полиция, ФСБ, прокуратура, следственный комитет, и т.д.);</a:t>
            </a:r>
            <a:endParaRPr lang="ru-RU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Сотрудниками банков (Центробанка);</a:t>
            </a:r>
            <a:endParaRPr lang="ru-RU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Сотрудниками МФЦ;</a:t>
            </a:r>
            <a:endParaRPr lang="ru-RU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Сотрудниками социального и пенсионного фонда;</a:t>
            </a:r>
            <a:endParaRPr lang="ru-RU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Сотрудниками брокерских организаций;</a:t>
            </a:r>
            <a:endParaRPr lang="ru-RU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Сотрудниками операторов связи;</a:t>
            </a:r>
            <a:endParaRPr lang="ru-RU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Работниками коммунальных служб, Почты России;</a:t>
            </a:r>
            <a:endParaRPr lang="ru-RU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Сотрудниками Росфинмониторинга.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2415960" y="84600"/>
            <a:ext cx="4746600" cy="50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u="sng" strike="noStrike" spc="-1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БУДЬТЕ БДИТЕЛЬНЫ!!!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200" name="Line 5"/>
          <p:cNvSpPr/>
          <p:nvPr/>
        </p:nvSpPr>
        <p:spPr>
          <a:xfrm>
            <a:off x="-10800" y="4947840"/>
            <a:ext cx="914364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6"/>
          <p:cNvSpPr/>
          <p:nvPr/>
        </p:nvSpPr>
        <p:spPr>
          <a:xfrm>
            <a:off x="0" y="4747320"/>
            <a:ext cx="9151920" cy="3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МВД по Республике Бурятия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02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5"/>
          <a:stretch/>
        </p:blipFill>
        <p:spPr>
          <a:xfrm>
            <a:off x="107640" y="4689720"/>
            <a:ext cx="712800" cy="491400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712800" y="124200"/>
            <a:ext cx="7920360" cy="93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404040"/>
                </a:solidFill>
                <a:latin typeface="Trebuchet MS"/>
              </a:rPr>
              <a:t>1. Звонок от работника сотового оператора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Line 2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83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8080" cy="573840"/>
          </a:xfrm>
          <a:prstGeom prst="rect">
            <a:avLst/>
          </a:prstGeom>
          <a:ln w="9360">
            <a:noFill/>
          </a:ln>
        </p:spPr>
      </p:pic>
      <p:sp>
        <p:nvSpPr>
          <p:cNvPr id="384" name="Line 3"/>
          <p:cNvSpPr/>
          <p:nvPr/>
        </p:nvSpPr>
        <p:spPr>
          <a:xfrm>
            <a:off x="0" y="790200"/>
            <a:ext cx="9163440" cy="0"/>
          </a:xfrm>
          <a:prstGeom prst="line">
            <a:avLst/>
          </a:prstGeom>
          <a:ln w="20304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251640" y="955080"/>
            <a:ext cx="3312000" cy="37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Поступает телефонный звонок от оператора сотовой связи, сообщают что необходимо продлить срок действия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SIM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-карты или обновить паспортные данные.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ru-RU" sz="16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После чего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,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 в целях подтверждения личности, или под другим предлогом просят сообщить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/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 продиктовать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SMS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-код, поступивший на телефон с портала «Госуслуги»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86" name="CustomShape 5"/>
          <p:cNvSpPr/>
          <p:nvPr/>
        </p:nvSpPr>
        <p:spPr>
          <a:xfrm>
            <a:off x="3564000" y="987480"/>
            <a:ext cx="3672000" cy="398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В это время мошенники, зная абонентский номер жертвы, на сайте «Госуслуги» открывают вкладку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: 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«Восстановление пароля».</a:t>
            </a:r>
            <a:endParaRPr lang="ru-RU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Указывают номер жертвы и ждут когда им сообщат код из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SMS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.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ru-RU" sz="16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Для личных кабинетов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,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 где установлен вход на портал по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SMS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-коду, мошенники просят повторно сообщить код, якобы первый код не действителен и не проходит. </a:t>
            </a:r>
            <a:r>
              <a:rPr lang="ru-RU" sz="1600" b="0" strike="noStrike" spc="-1">
                <a:solidFill>
                  <a:srgbClr val="FF0000"/>
                </a:solidFill>
                <a:latin typeface="Arial"/>
              </a:rPr>
              <a:t>На самом деле повторно приходит КОД для изменения номера телефона.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387" name="Рисунок 10"/>
          <p:cNvPicPr/>
          <p:nvPr/>
        </p:nvPicPr>
        <p:blipFill>
          <a:blip r:embed="rId3"/>
          <a:srcRect l="5076" t="14611" r="4456" b="61275"/>
          <a:stretch/>
        </p:blipFill>
        <p:spPr>
          <a:xfrm>
            <a:off x="7188120" y="1077840"/>
            <a:ext cx="1942920" cy="1102680"/>
          </a:xfrm>
          <a:prstGeom prst="rect">
            <a:avLst/>
          </a:prstGeom>
          <a:ln>
            <a:noFill/>
          </a:ln>
        </p:spPr>
      </p:pic>
      <p:pic>
        <p:nvPicPr>
          <p:cNvPr id="388" name="Рисунок 11"/>
          <p:cNvPicPr/>
          <p:nvPr/>
        </p:nvPicPr>
        <p:blipFill>
          <a:blip r:embed="rId4"/>
          <a:srcRect l="10815" r="14661" b="31483"/>
          <a:stretch/>
        </p:blipFill>
        <p:spPr>
          <a:xfrm>
            <a:off x="7188120" y="3038760"/>
            <a:ext cx="1872000" cy="132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712800" y="105840"/>
            <a:ext cx="7920360" cy="953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404040"/>
                </a:solidFill>
                <a:latin typeface="Trebuchet MS"/>
              </a:rPr>
              <a:t>2. Переоформление </a:t>
            </a:r>
            <a:r>
              <a:rPr lang="en-US" sz="2400" b="1" strike="noStrike" spc="-1">
                <a:solidFill>
                  <a:srgbClr val="404040"/>
                </a:solidFill>
                <a:latin typeface="Trebuchet MS"/>
              </a:rPr>
              <a:t>SIM</a:t>
            </a:r>
            <a:r>
              <a:rPr lang="ru-RU" sz="2400" b="1" strike="noStrike" spc="-1">
                <a:solidFill>
                  <a:srgbClr val="404040"/>
                </a:solidFill>
                <a:latin typeface="Trebuchet MS"/>
              </a:rPr>
              <a:t>-карты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Line 2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1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-10800" y="51480"/>
            <a:ext cx="1198080" cy="573840"/>
          </a:xfrm>
          <a:prstGeom prst="rect">
            <a:avLst/>
          </a:prstGeom>
          <a:ln w="9360">
            <a:noFill/>
          </a:ln>
        </p:spPr>
      </p:pic>
      <p:sp>
        <p:nvSpPr>
          <p:cNvPr id="392" name="Line 3"/>
          <p:cNvSpPr/>
          <p:nvPr/>
        </p:nvSpPr>
        <p:spPr>
          <a:xfrm>
            <a:off x="0" y="790200"/>
            <a:ext cx="9163440" cy="0"/>
          </a:xfrm>
          <a:prstGeom prst="line">
            <a:avLst/>
          </a:prstGeom>
          <a:ln w="20304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3" name="Объект 5"/>
          <p:cNvPicPr/>
          <p:nvPr/>
        </p:nvPicPr>
        <p:blipFill>
          <a:blip r:embed="rId3"/>
          <a:stretch/>
        </p:blipFill>
        <p:spPr>
          <a:xfrm>
            <a:off x="8106840" y="3592800"/>
            <a:ext cx="870480" cy="917280"/>
          </a:xfrm>
          <a:prstGeom prst="rect">
            <a:avLst/>
          </a:prstGeom>
          <a:ln>
            <a:noFill/>
          </a:ln>
        </p:spPr>
      </p:pic>
      <p:sp>
        <p:nvSpPr>
          <p:cNvPr id="394" name="CustomShape 4"/>
          <p:cNvSpPr/>
          <p:nvPr/>
        </p:nvSpPr>
        <p:spPr>
          <a:xfrm>
            <a:off x="395640" y="1059480"/>
            <a:ext cx="504036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SIM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-карта оператора сотовой связи может быть  переоформлена через 2-6 месяцев после прекращения пользования предыдущим абонентом.</a:t>
            </a:r>
            <a:r>
              <a:t/>
            </a:r>
            <a:br/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Тем самым, предоставляя возможность новому пользователю восстановить доступ к личному кабинету от 	портала «Госуслуги», путем ввода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SMS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-кодов, поступивших на перевыпущенный номер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SIM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-карты, что и делают злоумышленники.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95" name="Picture 2"/>
          <p:cNvPicPr/>
          <p:nvPr/>
        </p:nvPicPr>
        <p:blipFill>
          <a:blip r:embed="rId4"/>
          <a:stretch/>
        </p:blipFill>
        <p:spPr>
          <a:xfrm>
            <a:off x="5607000" y="1123920"/>
            <a:ext cx="2499480" cy="249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Рисунок 26"/>
          <p:cNvPicPr/>
          <p:nvPr/>
        </p:nvPicPr>
        <p:blipFill>
          <a:blip r:embed="rId2"/>
          <a:stretch/>
        </p:blipFill>
        <p:spPr>
          <a:xfrm>
            <a:off x="0" y="-7560"/>
            <a:ext cx="9143640" cy="5150880"/>
          </a:xfrm>
          <a:prstGeom prst="rect">
            <a:avLst/>
          </a:prstGeom>
          <a:ln>
            <a:noFill/>
          </a:ln>
        </p:spPr>
      </p:pic>
      <p:sp>
        <p:nvSpPr>
          <p:cNvPr id="397" name="CustomShape 1"/>
          <p:cNvSpPr/>
          <p:nvPr/>
        </p:nvSpPr>
        <p:spPr>
          <a:xfrm>
            <a:off x="7868160" y="-68040"/>
            <a:ext cx="129492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</a:rPr>
              <a:t>Слайд № </a:t>
            </a:r>
            <a:r>
              <a:rPr lang="en-US" sz="1200" b="1" strike="noStrike" spc="-1">
                <a:solidFill>
                  <a:srgbClr val="000000"/>
                </a:solidFill>
                <a:latin typeface="Times New Roman"/>
              </a:rPr>
              <a:t>16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Line 1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9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3708000" y="513360"/>
            <a:ext cx="1728000" cy="799560"/>
          </a:xfrm>
          <a:prstGeom prst="rect">
            <a:avLst/>
          </a:prstGeom>
          <a:ln w="9360">
            <a:noFill/>
          </a:ln>
        </p:spPr>
      </p:pic>
      <p:sp>
        <p:nvSpPr>
          <p:cNvPr id="400" name="Line 2"/>
          <p:cNvSpPr/>
          <p:nvPr/>
        </p:nvSpPr>
        <p:spPr>
          <a:xfrm>
            <a:off x="0" y="3435840"/>
            <a:ext cx="9144000" cy="0"/>
          </a:xfrm>
          <a:prstGeom prst="line">
            <a:avLst/>
          </a:prstGeom>
          <a:ln w="108000"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Line 3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CustomShape 4"/>
          <p:cNvSpPr/>
          <p:nvPr/>
        </p:nvSpPr>
        <p:spPr>
          <a:xfrm>
            <a:off x="-9360" y="4563360"/>
            <a:ext cx="9143640" cy="43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03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3"/>
          <a:stretch/>
        </p:blipFill>
        <p:spPr>
          <a:xfrm>
            <a:off x="423000" y="4596480"/>
            <a:ext cx="713880" cy="49248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4" name="TextShape 5"/>
          <p:cNvSpPr txBox="1"/>
          <p:nvPr/>
        </p:nvSpPr>
        <p:spPr>
          <a:xfrm>
            <a:off x="-73080" y="1813320"/>
            <a:ext cx="9216720" cy="1367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82880" algn="ctr">
              <a:lnSpc>
                <a:spcPct val="100000"/>
              </a:lnSpc>
              <a:tabLst>
                <a:tab pos="0" algn="l"/>
              </a:tabLst>
            </a:pPr>
            <a:r>
              <a:rPr lang="ru-RU" sz="3500" b="1" strike="noStrike" spc="-1">
                <a:solidFill>
                  <a:srgbClr val="404040"/>
                </a:solidFill>
                <a:latin typeface="Times New Roman"/>
              </a:rPr>
              <a:t>Как уберечь ребенка от преступных посягательств в цифровой среде</a:t>
            </a:r>
            <a:endParaRPr lang="en-US" sz="3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214200" y="1357200"/>
            <a:ext cx="3500280" cy="2571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519"/>
              </a:spcBef>
              <a:spcAft>
                <a:spcPts val="300"/>
              </a:spcAft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Подростки</a:t>
            </a:r>
            <a:r>
              <a:rPr lang="ru-RU" sz="2600" b="1" strike="noStrike" spc="-1">
                <a:solidFill>
                  <a:srgbClr val="000000"/>
                </a:solidFill>
                <a:latin typeface="Times New Roman"/>
              </a:rPr>
              <a:t> часто используют социальные сети для самовыражения</a:t>
            </a:r>
            <a:r>
              <a:rPr lang="en-US" sz="2600" b="1" strike="noStrike" spc="-1">
                <a:solidFill>
                  <a:srgbClr val="000000"/>
                </a:solidFill>
                <a:latin typeface="Times New Roman"/>
              </a:rPr>
              <a:t>,</a:t>
            </a:r>
            <a:r>
              <a:rPr lang="ru-RU" sz="2600" b="1" strike="noStrike" spc="-1">
                <a:solidFill>
                  <a:srgbClr val="000000"/>
                </a:solidFill>
                <a:latin typeface="Times New Roman"/>
              </a:rPr>
              <a:t> там они делятся своими переживаниями</a:t>
            </a:r>
            <a:r>
              <a:rPr lang="en-US" sz="26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tabLst>
                <a:tab pos="0" algn="l"/>
              </a:tabLst>
            </a:pPr>
            <a:endParaRPr lang="ru-RU" sz="2600" b="0" strike="noStrike" spc="-1">
              <a:latin typeface="Arial"/>
            </a:endParaRPr>
          </a:p>
        </p:txBody>
      </p:sp>
      <p:pic>
        <p:nvPicPr>
          <p:cNvPr id="406" name="Рисунок 4" descr="photo_2025-02-15_16-15-22.jpg"/>
          <p:cNvPicPr/>
          <p:nvPr/>
        </p:nvPicPr>
        <p:blipFill>
          <a:blip r:embed="rId2"/>
          <a:stretch/>
        </p:blipFill>
        <p:spPr>
          <a:xfrm>
            <a:off x="4714920" y="714240"/>
            <a:ext cx="3898440" cy="3657240"/>
          </a:xfrm>
          <a:prstGeom prst="rect">
            <a:avLst/>
          </a:prstGeom>
          <a:ln>
            <a:noFill/>
          </a:ln>
        </p:spPr>
      </p:pic>
      <p:sp>
        <p:nvSpPr>
          <p:cNvPr id="407" name="Line 2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08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0" y="285840"/>
            <a:ext cx="1197720" cy="573480"/>
          </a:xfrm>
          <a:prstGeom prst="rect">
            <a:avLst/>
          </a:prstGeom>
          <a:ln w="9360">
            <a:noFill/>
          </a:ln>
        </p:spPr>
      </p:pic>
      <p:sp>
        <p:nvSpPr>
          <p:cNvPr id="409" name="Line 3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0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4"/>
          <a:stretch/>
        </p:blipFill>
        <p:spPr>
          <a:xfrm>
            <a:off x="423000" y="4596480"/>
            <a:ext cx="713520" cy="4921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1" name="CustomShape 4"/>
          <p:cNvSpPr/>
          <p:nvPr/>
        </p:nvSpPr>
        <p:spPr>
          <a:xfrm>
            <a:off x="-9360" y="4563360"/>
            <a:ext cx="914328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0" y="1428840"/>
            <a:ext cx="3999960" cy="319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300"/>
              </a:spcAft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Это и привлекает злоумышленников</a:t>
            </a: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,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которые пользуются уязвимостью подростков</a:t>
            </a: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413" name="Рисунок 3" descr="photo_2025-02-15_16-15-22 (2).jpg"/>
          <p:cNvPicPr/>
          <p:nvPr/>
        </p:nvPicPr>
        <p:blipFill>
          <a:blip r:embed="rId2"/>
          <a:stretch/>
        </p:blipFill>
        <p:spPr>
          <a:xfrm>
            <a:off x="4929120" y="714240"/>
            <a:ext cx="3700440" cy="3657240"/>
          </a:xfrm>
          <a:prstGeom prst="rect">
            <a:avLst/>
          </a:prstGeom>
          <a:ln>
            <a:noFill/>
          </a:ln>
        </p:spPr>
      </p:pic>
      <p:pic>
        <p:nvPicPr>
          <p:cNvPr id="414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0" y="285840"/>
            <a:ext cx="1197720" cy="573480"/>
          </a:xfrm>
          <a:prstGeom prst="rect">
            <a:avLst/>
          </a:prstGeom>
          <a:ln w="9360">
            <a:noFill/>
          </a:ln>
        </p:spPr>
      </p:pic>
      <p:sp>
        <p:nvSpPr>
          <p:cNvPr id="415" name="Line 2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Line 3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7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4"/>
          <a:stretch/>
        </p:blipFill>
        <p:spPr>
          <a:xfrm>
            <a:off x="423000" y="4596480"/>
            <a:ext cx="713520" cy="4921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8" name="CustomShape 4"/>
          <p:cNvSpPr/>
          <p:nvPr/>
        </p:nvSpPr>
        <p:spPr>
          <a:xfrm>
            <a:off x="-9360" y="4563360"/>
            <a:ext cx="914328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142920" y="1285920"/>
            <a:ext cx="3979440" cy="3709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300"/>
              </a:spcAft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Преступники могут выдавать себя за другого человека</a:t>
            </a: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чтобы завоевать доверие подростка</a:t>
            </a: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420" name="Рисунок 3" descr="photo_2025-02-15_16-15-22 (3).jpg"/>
          <p:cNvPicPr/>
          <p:nvPr/>
        </p:nvPicPr>
        <p:blipFill>
          <a:blip r:embed="rId2"/>
          <a:stretch/>
        </p:blipFill>
        <p:spPr>
          <a:xfrm>
            <a:off x="4857840" y="714240"/>
            <a:ext cx="3669480" cy="3657240"/>
          </a:xfrm>
          <a:prstGeom prst="rect">
            <a:avLst/>
          </a:prstGeom>
          <a:ln>
            <a:noFill/>
          </a:ln>
        </p:spPr>
      </p:pic>
      <p:sp>
        <p:nvSpPr>
          <p:cNvPr id="421" name="Line 2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2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3"/>
          <a:stretch/>
        </p:blipFill>
        <p:spPr>
          <a:xfrm>
            <a:off x="423000" y="4596480"/>
            <a:ext cx="713520" cy="4921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3" name="CustomShape 3"/>
          <p:cNvSpPr/>
          <p:nvPr/>
        </p:nvSpPr>
        <p:spPr>
          <a:xfrm>
            <a:off x="-9360" y="4563360"/>
            <a:ext cx="914328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24" name="Picture 5" descr="C:\Users\Елена\Desktop\10\Орел.gif"/>
          <p:cNvPicPr/>
          <p:nvPr/>
        </p:nvPicPr>
        <p:blipFill>
          <a:blip r:embed="rId4"/>
          <a:stretch/>
        </p:blipFill>
        <p:spPr>
          <a:xfrm>
            <a:off x="0" y="285840"/>
            <a:ext cx="1197720" cy="573480"/>
          </a:xfrm>
          <a:prstGeom prst="rect">
            <a:avLst/>
          </a:prstGeom>
          <a:ln w="9360">
            <a:noFill/>
          </a:ln>
        </p:spPr>
      </p:pic>
      <p:sp>
        <p:nvSpPr>
          <p:cNvPr id="425" name="Line 4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0" y="1214280"/>
            <a:ext cx="3986280" cy="39286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300"/>
              </a:spcAft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Это может продолжаться долго</a:t>
            </a:r>
            <a:r>
              <a:rPr lang="en-US" sz="2400" b="1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пока злоумышленник не получит всё необходимое</a:t>
            </a:r>
            <a:r>
              <a:rPr lang="en-US" sz="2400" b="1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чтобы впоследствии манипулировать подростком</a:t>
            </a:r>
            <a:r>
              <a:rPr lang="en-US" sz="24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27" name="Рисунок 3" descr="photo_2025-02-15_16-15-22 (6).jpg"/>
          <p:cNvPicPr/>
          <p:nvPr/>
        </p:nvPicPr>
        <p:blipFill>
          <a:blip r:embed="rId2"/>
          <a:stretch/>
        </p:blipFill>
        <p:spPr>
          <a:xfrm>
            <a:off x="4857840" y="642960"/>
            <a:ext cx="3669480" cy="3657240"/>
          </a:xfrm>
          <a:prstGeom prst="rect">
            <a:avLst/>
          </a:prstGeom>
          <a:ln>
            <a:noFill/>
          </a:ln>
        </p:spPr>
      </p:pic>
      <p:sp>
        <p:nvSpPr>
          <p:cNvPr id="428" name="Line 2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9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3"/>
          <a:stretch/>
        </p:blipFill>
        <p:spPr>
          <a:xfrm>
            <a:off x="423000" y="4596480"/>
            <a:ext cx="713520" cy="4921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" name="CustomShape 3"/>
          <p:cNvSpPr/>
          <p:nvPr/>
        </p:nvSpPr>
        <p:spPr>
          <a:xfrm>
            <a:off x="-9360" y="4563360"/>
            <a:ext cx="914328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31" name="Picture 5" descr="C:\Users\Елена\Desktop\10\Орел.gif"/>
          <p:cNvPicPr/>
          <p:nvPr/>
        </p:nvPicPr>
        <p:blipFill>
          <a:blip r:embed="rId4"/>
          <a:stretch/>
        </p:blipFill>
        <p:spPr>
          <a:xfrm>
            <a:off x="0" y="285840"/>
            <a:ext cx="1197720" cy="573480"/>
          </a:xfrm>
          <a:prstGeom prst="rect">
            <a:avLst/>
          </a:prstGeom>
          <a:ln w="9360">
            <a:noFill/>
          </a:ln>
        </p:spPr>
      </p:pic>
      <p:sp>
        <p:nvSpPr>
          <p:cNvPr id="432" name="Line 4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142920" y="1071720"/>
            <a:ext cx="3979440" cy="4255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spcAft>
                <a:spcPts val="300"/>
              </a:spcAft>
              <a:tabLst>
                <a:tab pos="0" algn="l"/>
              </a:tabLst>
            </a:pP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Получив доступ к конфиденциальной информации</a:t>
            </a: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,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</a:rPr>
              <a:t> злоумышленник будет использовать её в корыстных интересах</a:t>
            </a: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434" name="Рисунок 4" descr="photo_2025-02-15_16-15-22 (7).jpg"/>
          <p:cNvPicPr/>
          <p:nvPr/>
        </p:nvPicPr>
        <p:blipFill>
          <a:blip r:embed="rId2"/>
          <a:stretch/>
        </p:blipFill>
        <p:spPr>
          <a:xfrm>
            <a:off x="4857840" y="714240"/>
            <a:ext cx="3669480" cy="3657240"/>
          </a:xfrm>
          <a:prstGeom prst="rect">
            <a:avLst/>
          </a:prstGeom>
          <a:ln>
            <a:noFill/>
          </a:ln>
        </p:spPr>
      </p:pic>
      <p:sp>
        <p:nvSpPr>
          <p:cNvPr id="435" name="Line 2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6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3"/>
          <a:stretch/>
        </p:blipFill>
        <p:spPr>
          <a:xfrm>
            <a:off x="423000" y="4596480"/>
            <a:ext cx="713520" cy="4921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7" name="CustomShape 3"/>
          <p:cNvSpPr/>
          <p:nvPr/>
        </p:nvSpPr>
        <p:spPr>
          <a:xfrm>
            <a:off x="-9360" y="4563360"/>
            <a:ext cx="914328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38" name="Picture 5" descr="C:\Users\Елена\Desktop\10\Орел.gif"/>
          <p:cNvPicPr/>
          <p:nvPr/>
        </p:nvPicPr>
        <p:blipFill>
          <a:blip r:embed="rId4"/>
          <a:stretch/>
        </p:blipFill>
        <p:spPr>
          <a:xfrm>
            <a:off x="0" y="285840"/>
            <a:ext cx="1197720" cy="573480"/>
          </a:xfrm>
          <a:prstGeom prst="rect">
            <a:avLst/>
          </a:prstGeom>
          <a:ln w="9360">
            <a:noFill/>
          </a:ln>
        </p:spPr>
      </p:pic>
      <p:sp>
        <p:nvSpPr>
          <p:cNvPr id="439" name="Line 4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Line 1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1" name="CustomShape 2"/>
          <p:cNvSpPr/>
          <p:nvPr/>
        </p:nvSpPr>
        <p:spPr>
          <a:xfrm>
            <a:off x="-142920" y="1000080"/>
            <a:ext cx="4571280" cy="17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288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</a:rPr>
              <a:t>❗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Запрещено вступать в переписку с незнакомыми людьми и передавать им личные данные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</a:rPr>
              <a:t>,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 включая фотографии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t/>
            </a:r>
            <a:br/>
            <a:r>
              <a:t/>
            </a:r>
            <a:br/>
            <a:r>
              <a:rPr lang="en-US" sz="1600" b="1" strike="noStrike" spc="-1">
                <a:solidFill>
                  <a:srgbClr val="000000"/>
                </a:solidFill>
                <a:latin typeface="Times New Roman"/>
              </a:rPr>
              <a:t>❗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В первую очередь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</a:rPr>
              <a:t>,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 необходимо обратиться с жалобой в поддержку социальной сети и заблокировать незнакомца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r>
              <a:t/>
            </a:r>
            <a:br/>
            <a:r>
              <a:t/>
            </a:r>
            <a:br/>
            <a:r>
              <a:rPr lang="en-US" sz="1600" b="1" strike="noStrike" spc="-1">
                <a:solidFill>
                  <a:srgbClr val="000000"/>
                </a:solidFill>
                <a:latin typeface="Times New Roman"/>
              </a:rPr>
              <a:t>❗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В случае продолжения преследования  шантажа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рекомендуется сменить аккаунт и номер телефона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r>
              <a:t/>
            </a:r>
            <a:br/>
            <a:r>
              <a:t/>
            </a:r>
            <a:br/>
            <a:r>
              <a:rPr lang="en-US" sz="1600" b="1" strike="noStrike" spc="-1">
                <a:solidFill>
                  <a:srgbClr val="000000"/>
                </a:solidFill>
                <a:latin typeface="Times New Roman"/>
              </a:rPr>
              <a:t> ❗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</a:rPr>
              <a:t>Страницы в социальных сетях должны быть доступны только для друзей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42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0" y="285840"/>
            <a:ext cx="1197720" cy="573480"/>
          </a:xfrm>
          <a:prstGeom prst="rect">
            <a:avLst/>
          </a:prstGeom>
          <a:ln w="9360">
            <a:noFill/>
          </a:ln>
        </p:spPr>
      </p:pic>
      <p:sp>
        <p:nvSpPr>
          <p:cNvPr id="443" name="Line 3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4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3"/>
          <a:stretch/>
        </p:blipFill>
        <p:spPr>
          <a:xfrm>
            <a:off x="423000" y="4596480"/>
            <a:ext cx="713520" cy="4921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5" name="CustomShape 4"/>
          <p:cNvSpPr/>
          <p:nvPr/>
        </p:nvSpPr>
        <p:spPr>
          <a:xfrm>
            <a:off x="-9360" y="4563360"/>
            <a:ext cx="914328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46" name="Рисунок 10" descr="photo_2025-02-15_16-15-22 (9).jpg"/>
          <p:cNvPicPr/>
          <p:nvPr/>
        </p:nvPicPr>
        <p:blipFill>
          <a:blip r:embed="rId4"/>
          <a:stretch/>
        </p:blipFill>
        <p:spPr>
          <a:xfrm>
            <a:off x="4429080" y="1266480"/>
            <a:ext cx="4419360" cy="280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0" y="1131480"/>
            <a:ext cx="9149760" cy="3614400"/>
          </a:xfrm>
          <a:prstGeom prst="rect">
            <a:avLst/>
          </a:prstGeom>
          <a:gradFill rotWithShape="0">
            <a:gsLst>
              <a:gs pos="0">
                <a:srgbClr val="9CD4FF"/>
              </a:gs>
              <a:gs pos="100000">
                <a:srgbClr val="5BB9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КЛЮЧЕВЫЕ ФРАЗЫ:</a:t>
            </a:r>
            <a:endParaRPr lang="ru-RU" sz="2400" b="0" strike="noStrike" spc="-1">
              <a:latin typeface="Arial"/>
            </a:endParaRPr>
          </a:p>
          <a:p>
            <a:pPr marL="343080" indent="-341640">
              <a:lnSpc>
                <a:spcPct val="11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«По вашему банковскому счету происходят подозрительные операции»;</a:t>
            </a:r>
            <a:endParaRPr lang="ru-RU" sz="1600" b="0" strike="noStrike" spc="-1">
              <a:latin typeface="Arial"/>
            </a:endParaRPr>
          </a:p>
          <a:p>
            <a:pPr marL="343080" indent="-341640">
              <a:lnSpc>
                <a:spcPct val="11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«Необходимо продлить срок действия сим-карты, продиктуйте </a:t>
            </a:r>
            <a:r>
              <a:rPr lang="ru-RU" sz="16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код из смс-сообщения</a:t>
            </a: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»;</a:t>
            </a:r>
            <a:endParaRPr lang="ru-RU" sz="1600" b="0" strike="noStrike" spc="-1">
              <a:latin typeface="Arial"/>
            </a:endParaRPr>
          </a:p>
          <a:p>
            <a:pPr marL="343080" indent="-341640">
              <a:lnSpc>
                <a:spcPct val="11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«Ваш личный кабинет «Госуслуги» пытаются взломать, продиктуйте </a:t>
            </a:r>
            <a:r>
              <a:rPr lang="ru-RU" sz="16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код из смс-сообщения</a:t>
            </a: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»;</a:t>
            </a:r>
            <a:endParaRPr lang="ru-RU" sz="1600" b="0" strike="noStrike" spc="-1">
              <a:latin typeface="Arial"/>
            </a:endParaRPr>
          </a:p>
          <a:p>
            <a:pPr marL="343080" indent="-341640">
              <a:lnSpc>
                <a:spcPct val="11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«Переведите деньги на безопасный или специальный счет»;</a:t>
            </a:r>
            <a:endParaRPr lang="ru-RU" sz="1600" b="0" strike="noStrike" spc="-1">
              <a:latin typeface="Arial"/>
            </a:endParaRPr>
          </a:p>
          <a:p>
            <a:pPr marL="343080" indent="-341640">
              <a:lnSpc>
                <a:spcPct val="11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«Поучаствуйте в операции по поимке сотрудника банка – мошенника»;</a:t>
            </a:r>
            <a:endParaRPr lang="ru-RU" sz="1600" b="0" strike="noStrike" spc="-1">
              <a:latin typeface="Arial"/>
            </a:endParaRPr>
          </a:p>
          <a:p>
            <a:pPr marL="343080" indent="-341640">
              <a:lnSpc>
                <a:spcPct val="11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«Необходимо осуществить перерасчет трудового стажа, продиктуйте </a:t>
            </a:r>
            <a:r>
              <a:rPr lang="ru-RU" sz="16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код из смс-сообщения</a:t>
            </a: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»;</a:t>
            </a:r>
            <a:endParaRPr lang="ru-RU" sz="1600" b="0" strike="noStrike" spc="-1">
              <a:latin typeface="Arial"/>
            </a:endParaRPr>
          </a:p>
          <a:p>
            <a:pPr marL="343080" indent="-341640">
              <a:lnSpc>
                <a:spcPct val="11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«Для инвестирования переведите деньги на счет»;</a:t>
            </a:r>
            <a:endParaRPr lang="ru-RU" sz="1600" b="0" strike="noStrike" spc="-1">
              <a:latin typeface="Arial"/>
            </a:endParaRPr>
          </a:p>
          <a:p>
            <a:pPr marL="343080" indent="-341640">
              <a:lnSpc>
                <a:spcPct val="11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«Необходимо заменить медицинский полис на новый, продиктуйте </a:t>
            </a:r>
            <a:r>
              <a:rPr lang="ru-RU" sz="16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код из смс-сообщения</a:t>
            </a: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»;</a:t>
            </a:r>
            <a:endParaRPr lang="ru-RU" sz="1600" b="0" strike="noStrike" spc="-1">
              <a:latin typeface="Arial"/>
            </a:endParaRPr>
          </a:p>
          <a:p>
            <a:pPr marL="343080" indent="-341640">
              <a:lnSpc>
                <a:spcPct val="11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«Вам необходимо перейти по полученной ссылке»</a:t>
            </a:r>
            <a:r>
              <a:rPr lang="en-US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;</a:t>
            </a:r>
            <a:endParaRPr lang="ru-RU" sz="1600" b="0" strike="noStrike" spc="-1">
              <a:latin typeface="Arial"/>
            </a:endParaRPr>
          </a:p>
          <a:p>
            <a:pPr marL="343080" indent="-341640">
              <a:lnSpc>
                <a:spcPct val="110000"/>
              </a:lnSpc>
              <a:buClr>
                <a:srgbClr val="000000"/>
              </a:buClr>
              <a:buFont typeface="Trebuchet MS"/>
              <a:buAutoNum type="arabicPeriod"/>
            </a:pPr>
            <a:r>
              <a:rPr lang="ru-RU" sz="1600" b="1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«У вас на телефоне есть вирусная программа, необходимо скачать наше приложение».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4" name="Line 2"/>
          <p:cNvSpPr/>
          <p:nvPr/>
        </p:nvSpPr>
        <p:spPr>
          <a:xfrm>
            <a:off x="45720" y="494964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5976720" y="4746600"/>
            <a:ext cx="31730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МВД по Республике Бурятия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06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2"/>
          <a:stretch/>
        </p:blipFill>
        <p:spPr>
          <a:xfrm>
            <a:off x="0" y="4717800"/>
            <a:ext cx="712800" cy="491400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7" name="CustomShape 4"/>
          <p:cNvSpPr/>
          <p:nvPr/>
        </p:nvSpPr>
        <p:spPr>
          <a:xfrm>
            <a:off x="3060000" y="267480"/>
            <a:ext cx="4534920" cy="4305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FFFFFF"/>
                </a:solidFill>
                <a:latin typeface="Arial Unicode MS"/>
                <a:ea typeface="Arial Unicode MS"/>
              </a:rPr>
              <a:t>ВНИМАНИЕ!</a:t>
            </a:r>
            <a:endParaRPr lang="ru-RU" sz="4000" b="0" strike="noStrike" spc="-1">
              <a:latin typeface="Arial"/>
            </a:endParaRPr>
          </a:p>
        </p:txBody>
      </p:sp>
      <p:pic>
        <p:nvPicPr>
          <p:cNvPr id="208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" y="24480"/>
            <a:ext cx="1197720" cy="573480"/>
          </a:xfrm>
          <a:prstGeom prst="rect">
            <a:avLst/>
          </a:prstGeom>
          <a:ln w="9360">
            <a:noFill/>
          </a:ln>
        </p:spPr>
      </p:pic>
      <p:sp>
        <p:nvSpPr>
          <p:cNvPr id="209" name="Line 5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0" name="Рисунок 3"/>
          <p:cNvPicPr/>
          <p:nvPr/>
        </p:nvPicPr>
        <p:blipFill>
          <a:blip r:embed="rId4"/>
          <a:stretch/>
        </p:blipFill>
        <p:spPr>
          <a:xfrm>
            <a:off x="1439640" y="24480"/>
            <a:ext cx="6263280" cy="110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0" y="357120"/>
            <a:ext cx="5428800" cy="471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18288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marL="182880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  <a:p>
            <a:pPr marL="182880"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>
                <a:solidFill>
                  <a:srgbClr val="404040"/>
                </a:solidFill>
                <a:latin typeface="Times New Roman"/>
              </a:rPr>
              <a:t>	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0" y="-65520"/>
            <a:ext cx="9143640" cy="149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404040"/>
                </a:solidFill>
                <a:latin typeface="Times New Roman"/>
              </a:rPr>
              <a:t>Установите дома родительский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404040"/>
                </a:solidFill>
                <a:latin typeface="Times New Roman"/>
              </a:rPr>
              <a:t>контроль на телевизор и его аккаунты в интернете.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t/>
            </a:r>
            <a:br/>
            <a:r>
              <a:rPr lang="ru-RU" sz="1400" b="1" strike="noStrike" spc="-1">
                <a:solidFill>
                  <a:srgbClr val="404040"/>
                </a:solidFill>
                <a:latin typeface="Times New Roman"/>
              </a:rPr>
              <a:t> 1. Откройте «Настройки» на устройстве ребенка.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428760" y="1143000"/>
            <a:ext cx="19998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04040"/>
                </a:solidFill>
                <a:latin typeface="Times New Roman"/>
              </a:rPr>
              <a:t> 2. Выберите «</a:t>
            </a:r>
            <a:r>
              <a:rPr lang="en-US" sz="1400" b="1" strike="noStrike" spc="-1">
                <a:solidFill>
                  <a:srgbClr val="404040"/>
                </a:solidFill>
                <a:latin typeface="Times New Roman"/>
              </a:rPr>
              <a:t>Google</a:t>
            </a:r>
            <a:r>
              <a:rPr lang="ru-RU" sz="1400" b="1" strike="noStrike" spc="-1">
                <a:solidFill>
                  <a:srgbClr val="404040"/>
                </a:solidFill>
                <a:latin typeface="Times New Roman"/>
              </a:rPr>
              <a:t>»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450" name="CustomShape 4"/>
          <p:cNvSpPr/>
          <p:nvPr/>
        </p:nvSpPr>
        <p:spPr>
          <a:xfrm>
            <a:off x="3508560" y="1071720"/>
            <a:ext cx="15955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04040"/>
                </a:solidFill>
                <a:latin typeface="Times New Roman"/>
              </a:rPr>
              <a:t>3. «Дети и семья»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1" name="CustomShape 5"/>
          <p:cNvSpPr/>
          <p:nvPr/>
        </p:nvSpPr>
        <p:spPr>
          <a:xfrm>
            <a:off x="6215040" y="1071720"/>
            <a:ext cx="24980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04040"/>
                </a:solidFill>
                <a:latin typeface="Times New Roman"/>
              </a:rPr>
              <a:t>4. «Родительский контроль»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pic>
        <p:nvPicPr>
          <p:cNvPr id="452" name="Рисунок 10" descr="photo_2024-09-16_18-50-21.jpg"/>
          <p:cNvPicPr/>
          <p:nvPr/>
        </p:nvPicPr>
        <p:blipFill>
          <a:blip r:embed="rId2"/>
          <a:stretch/>
        </p:blipFill>
        <p:spPr>
          <a:xfrm>
            <a:off x="3429000" y="1500120"/>
            <a:ext cx="1856880" cy="3571560"/>
          </a:xfrm>
          <a:prstGeom prst="rect">
            <a:avLst/>
          </a:prstGeom>
          <a:ln>
            <a:noFill/>
          </a:ln>
        </p:spPr>
      </p:pic>
      <p:pic>
        <p:nvPicPr>
          <p:cNvPr id="453" name="Рисунок 12" descr="photo_2024-09-16_18-50-20.jpg"/>
          <p:cNvPicPr/>
          <p:nvPr/>
        </p:nvPicPr>
        <p:blipFill>
          <a:blip r:embed="rId3"/>
          <a:stretch/>
        </p:blipFill>
        <p:spPr>
          <a:xfrm>
            <a:off x="428760" y="1500120"/>
            <a:ext cx="1829880" cy="3571560"/>
          </a:xfrm>
          <a:prstGeom prst="rect">
            <a:avLst/>
          </a:prstGeom>
          <a:ln>
            <a:noFill/>
          </a:ln>
        </p:spPr>
      </p:pic>
      <p:pic>
        <p:nvPicPr>
          <p:cNvPr id="454" name="Рисунок 13" descr="photo_2024-09-16_18-50-21 (2).jpg"/>
          <p:cNvPicPr/>
          <p:nvPr/>
        </p:nvPicPr>
        <p:blipFill>
          <a:blip r:embed="rId4"/>
          <a:stretch/>
        </p:blipFill>
        <p:spPr>
          <a:xfrm>
            <a:off x="6572160" y="1500120"/>
            <a:ext cx="1804680" cy="3571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Line 1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6" name="CustomShape 2"/>
          <p:cNvSpPr/>
          <p:nvPr/>
        </p:nvSpPr>
        <p:spPr>
          <a:xfrm>
            <a:off x="0" y="1500120"/>
            <a:ext cx="5643360" cy="24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182880">
              <a:lnSpc>
                <a:spcPct val="100000"/>
              </a:lnSpc>
              <a:tabLst>
                <a:tab pos="0" algn="l"/>
              </a:tabLst>
            </a:pP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pic>
        <p:nvPicPr>
          <p:cNvPr id="457" name="Рисунок 6" descr="photo_2024-09-16_18-50-21 (3).jpg"/>
          <p:cNvPicPr/>
          <p:nvPr/>
        </p:nvPicPr>
        <p:blipFill>
          <a:blip r:embed="rId2"/>
          <a:stretch/>
        </p:blipFill>
        <p:spPr>
          <a:xfrm>
            <a:off x="357120" y="1000080"/>
            <a:ext cx="2044440" cy="3857400"/>
          </a:xfrm>
          <a:prstGeom prst="rect">
            <a:avLst/>
          </a:prstGeom>
          <a:ln>
            <a:noFill/>
          </a:ln>
        </p:spPr>
      </p:pic>
      <p:pic>
        <p:nvPicPr>
          <p:cNvPr id="458" name="Рисунок 7" descr="photo_2024-09-16_18-50-21 (4).jpg"/>
          <p:cNvPicPr/>
          <p:nvPr/>
        </p:nvPicPr>
        <p:blipFill>
          <a:blip r:embed="rId3"/>
          <a:stretch/>
        </p:blipFill>
        <p:spPr>
          <a:xfrm>
            <a:off x="6715080" y="1000080"/>
            <a:ext cx="2030400" cy="3857400"/>
          </a:xfrm>
          <a:prstGeom prst="rect">
            <a:avLst/>
          </a:prstGeom>
          <a:ln>
            <a:noFill/>
          </a:ln>
        </p:spPr>
      </p:pic>
      <p:pic>
        <p:nvPicPr>
          <p:cNvPr id="459" name="Рисунок 13" descr="photo_2024-09-16_18-50-20 (2).jpg"/>
          <p:cNvPicPr/>
          <p:nvPr/>
        </p:nvPicPr>
        <p:blipFill>
          <a:blip r:embed="rId4"/>
          <a:stretch/>
        </p:blipFill>
        <p:spPr>
          <a:xfrm>
            <a:off x="3571920" y="1000080"/>
            <a:ext cx="2044440" cy="3857400"/>
          </a:xfrm>
          <a:prstGeom prst="rect">
            <a:avLst/>
          </a:prstGeom>
          <a:ln>
            <a:noFill/>
          </a:ln>
        </p:spPr>
      </p:pic>
      <p:sp>
        <p:nvSpPr>
          <p:cNvPr id="460" name="CustomShape 3"/>
          <p:cNvSpPr/>
          <p:nvPr/>
        </p:nvSpPr>
        <p:spPr>
          <a:xfrm>
            <a:off x="357120" y="428760"/>
            <a:ext cx="2142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04040"/>
                </a:solidFill>
                <a:latin typeface="Times New Roman"/>
              </a:rPr>
              <a:t>Нажмите «Приступить»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1" name="CustomShape 4"/>
          <p:cNvSpPr/>
          <p:nvPr/>
        </p:nvSpPr>
        <p:spPr>
          <a:xfrm>
            <a:off x="3429000" y="285840"/>
            <a:ext cx="22143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404040"/>
                </a:solidFill>
                <a:latin typeface="Times New Roman"/>
              </a:rPr>
              <a:t>Выберите аккаунт ребенка или создайте новый.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2" name="CustomShape 5"/>
          <p:cNvSpPr/>
          <p:nvPr/>
        </p:nvSpPr>
        <p:spPr>
          <a:xfrm>
            <a:off x="6715080" y="357120"/>
            <a:ext cx="20714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404040"/>
                </a:solidFill>
                <a:latin typeface="Times New Roman"/>
              </a:rPr>
              <a:t>Войдите в свой «родительский»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Line 1"/>
          <p:cNvSpPr/>
          <p:nvPr/>
        </p:nvSpPr>
        <p:spPr>
          <a:xfrm>
            <a:off x="0" y="14148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4" name="Picture 5" descr="C:\Users\Елена\Desktop\10\Орел.gif"/>
          <p:cNvPicPr/>
          <p:nvPr/>
        </p:nvPicPr>
        <p:blipFill>
          <a:blip r:embed="rId2"/>
          <a:stretch/>
        </p:blipFill>
        <p:spPr>
          <a:xfrm>
            <a:off x="72360" y="288000"/>
            <a:ext cx="1727280" cy="798840"/>
          </a:xfrm>
          <a:prstGeom prst="rect">
            <a:avLst/>
          </a:prstGeom>
          <a:ln w="9360">
            <a:noFill/>
          </a:ln>
        </p:spPr>
      </p:pic>
      <p:sp>
        <p:nvSpPr>
          <p:cNvPr id="465" name="Line 2"/>
          <p:cNvSpPr/>
          <p:nvPr/>
        </p:nvSpPr>
        <p:spPr>
          <a:xfrm>
            <a:off x="0" y="4897080"/>
            <a:ext cx="9144000" cy="0"/>
          </a:xfrm>
          <a:prstGeom prst="line">
            <a:avLst/>
          </a:prstGeom>
          <a:ln w="44460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6" name="CustomShape 3"/>
          <p:cNvSpPr/>
          <p:nvPr/>
        </p:nvSpPr>
        <p:spPr>
          <a:xfrm>
            <a:off x="-5040" y="4636800"/>
            <a:ext cx="9142920" cy="43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67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3"/>
          <a:stretch/>
        </p:blipFill>
        <p:spPr>
          <a:xfrm>
            <a:off x="72000" y="4464000"/>
            <a:ext cx="834840" cy="575640"/>
          </a:xfrm>
          <a:prstGeom prst="rect">
            <a:avLst/>
          </a:prstGeom>
          <a:ln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8" name="CustomShape 4"/>
          <p:cNvSpPr/>
          <p:nvPr/>
        </p:nvSpPr>
        <p:spPr>
          <a:xfrm>
            <a:off x="-73080" y="1813320"/>
            <a:ext cx="9216000" cy="136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9" name="Рисунок 93"/>
          <p:cNvPicPr/>
          <p:nvPr/>
        </p:nvPicPr>
        <p:blipFill>
          <a:blip r:embed="rId4"/>
          <a:stretch/>
        </p:blipFill>
        <p:spPr>
          <a:xfrm>
            <a:off x="1115640" y="1250280"/>
            <a:ext cx="2087640" cy="2002320"/>
          </a:xfrm>
          <a:prstGeom prst="rect">
            <a:avLst/>
          </a:prstGeom>
          <a:ln>
            <a:noFill/>
          </a:ln>
          <a:effectLst>
            <a:outerShdw blurRad="1270000" dist="50651" dir="5057364" algn="ctr" rotWithShape="0">
              <a:srgbClr val="000000"/>
            </a:outerShdw>
          </a:effectLst>
        </p:spPr>
      </p:pic>
      <p:sp>
        <p:nvSpPr>
          <p:cNvPr id="470" name="CustomShape 5"/>
          <p:cNvSpPr/>
          <p:nvPr/>
        </p:nvSpPr>
        <p:spPr>
          <a:xfrm>
            <a:off x="72000" y="3237120"/>
            <a:ext cx="4211640" cy="9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собраны материалы для использования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в профилактической деятельности 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71" name="Рисунок 10"/>
          <p:cNvPicPr/>
          <p:nvPr/>
        </p:nvPicPr>
        <p:blipFill>
          <a:blip r:embed="rId5"/>
          <a:srcRect l="12114" t="20550" r="12174" b="30472"/>
          <a:stretch/>
        </p:blipFill>
        <p:spPr>
          <a:xfrm>
            <a:off x="5364000" y="1250280"/>
            <a:ext cx="2376000" cy="2002320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1270000" dist="50651" dir="5057364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sp>
        <p:nvSpPr>
          <p:cNvPr id="472" name="CustomShape 6"/>
          <p:cNvSpPr/>
          <p:nvPr/>
        </p:nvSpPr>
        <p:spPr>
          <a:xfrm>
            <a:off x="4428000" y="3275640"/>
            <a:ext cx="4571640" cy="9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в «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</a:rPr>
              <a:t>Telegram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»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(актуальная информация по профилактике ИТТ-преступлений)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3" name="CustomShape 7"/>
          <p:cNvSpPr/>
          <p:nvPr/>
        </p:nvSpPr>
        <p:spPr>
          <a:xfrm>
            <a:off x="2411280" y="390600"/>
            <a:ext cx="4247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МВД по Республике Бурятия 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9"/>
          <p:cNvPicPr/>
          <p:nvPr/>
        </p:nvPicPr>
        <p:blipFill>
          <a:blip r:embed="rId2"/>
          <a:stretch/>
        </p:blipFill>
        <p:spPr>
          <a:xfrm>
            <a:off x="0" y="0"/>
            <a:ext cx="9143640" cy="492876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615240" y="-124920"/>
            <a:ext cx="83574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640080" indent="-456480"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>
                <a:solidFill>
                  <a:srgbClr val="C3260C"/>
                </a:solidFill>
                <a:latin typeface="Times New Roman"/>
              </a:rPr>
              <a:t>Основные принципы защиты от мошенников</a:t>
            </a:r>
            <a:endParaRPr lang="ru-RU" sz="2800" b="0" strike="noStrike" spc="-1">
              <a:latin typeface="Arial"/>
            </a:endParaRPr>
          </a:p>
          <a:p>
            <a:pPr marL="640080" indent="-456480"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«НЕ ПЕРЕДАВАЙ» «НЕ ПЕРЕХОДИ» «НЕ ОТВЕЧАЙ»</a:t>
            </a:r>
            <a:endParaRPr lang="ru-RU" sz="2400" b="0" strike="noStrike" spc="-1">
              <a:latin typeface="Arial"/>
            </a:endParaRPr>
          </a:p>
          <a:p>
            <a:pPr marL="640080" indent="-456480" algn="ctr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69840" y="753840"/>
            <a:ext cx="5320440" cy="350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82880"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525960" indent="-342720">
              <a:lnSpc>
                <a:spcPct val="100000"/>
              </a:lnSpc>
              <a:buClr>
                <a:srgbClr val="FF0000"/>
              </a:buClr>
              <a:buFont typeface="Trebuchet MS"/>
              <a:buAutoNum type="arabicPeriod"/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НЕ ПЕРЕДАВАЙ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- не сообщать третьим лицам СМС – коды, которые поступают персонально гражданину;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525960" indent="-342720">
              <a:lnSpc>
                <a:spcPct val="100000"/>
              </a:lnSpc>
              <a:buClr>
                <a:srgbClr val="FF0000"/>
              </a:buClr>
              <a:buFont typeface="Trebuchet MS"/>
              <a:buAutoNum type="arabicPeriod"/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НЕ ПЕРЕХОДИ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 - не переходить по сомнительным ссылкам в сообщениях мессенджеров и социальных сетей;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525960" indent="-342720">
              <a:lnSpc>
                <a:spcPct val="100000"/>
              </a:lnSpc>
              <a:buClr>
                <a:srgbClr val="FF0000"/>
              </a:buClr>
              <a:buFont typeface="Trebuchet MS"/>
              <a:buAutoNum type="arabicPeriod"/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</a:rPr>
              <a:t>НЕ ОТВЕЧАЙ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- при разговоре с неизвестными лицами по телефону или по мессенджеру, как только идет разговор о деньгах, незамедлительно прекращать разговор.</a:t>
            </a:r>
            <a:endParaRPr lang="ru-RU" sz="1800" b="0" strike="noStrike" spc="-1">
              <a:latin typeface="Arial"/>
            </a:endParaRPr>
          </a:p>
          <a:p>
            <a:pPr marL="182880"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marL="182880"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 		  </a:t>
            </a:r>
            <a:endParaRPr lang="ru-RU" sz="2000" b="0" strike="noStrike" spc="-1">
              <a:latin typeface="Arial"/>
            </a:endParaRPr>
          </a:p>
          <a:p>
            <a:pPr marL="182880"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14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9440" y="7920"/>
            <a:ext cx="1197720" cy="573480"/>
          </a:xfrm>
          <a:prstGeom prst="rect">
            <a:avLst/>
          </a:prstGeom>
          <a:ln w="9360">
            <a:noFill/>
          </a:ln>
        </p:spPr>
      </p:pic>
      <p:sp>
        <p:nvSpPr>
          <p:cNvPr id="215" name="Line 3"/>
          <p:cNvSpPr/>
          <p:nvPr/>
        </p:nvSpPr>
        <p:spPr>
          <a:xfrm>
            <a:off x="-9720" y="5019840"/>
            <a:ext cx="9144000" cy="0"/>
          </a:xfrm>
          <a:prstGeom prst="line">
            <a:avLst/>
          </a:prstGeom>
          <a:ln w="33012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6" name="Picture 2" descr="C:\Мои документы\Личное\Коллегии\2009\1 полугодие\Оформление\Заготовки\Карта Бурятии белая copy.gif"/>
          <p:cNvPicPr/>
          <p:nvPr/>
        </p:nvPicPr>
        <p:blipFill>
          <a:blip r:embed="rId4"/>
          <a:stretch/>
        </p:blipFill>
        <p:spPr>
          <a:xfrm>
            <a:off x="-29160" y="4645800"/>
            <a:ext cx="713520" cy="4921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7" name="CustomShape 4"/>
          <p:cNvSpPr/>
          <p:nvPr/>
        </p:nvSpPr>
        <p:spPr>
          <a:xfrm>
            <a:off x="42480" y="4783320"/>
            <a:ext cx="914328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МВД по Республике Бурятия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18" name="Picture 2" descr="Picture background"/>
          <p:cNvPicPr/>
          <p:nvPr/>
        </p:nvPicPr>
        <p:blipFill>
          <a:blip r:embed="rId5"/>
          <a:stretch/>
        </p:blipFill>
        <p:spPr>
          <a:xfrm>
            <a:off x="5572080" y="1643040"/>
            <a:ext cx="3357360" cy="2356560"/>
          </a:xfrm>
          <a:prstGeom prst="rect">
            <a:avLst/>
          </a:prstGeom>
          <a:ln>
            <a:noFill/>
          </a:ln>
        </p:spPr>
      </p:pic>
      <p:sp>
        <p:nvSpPr>
          <p:cNvPr id="219" name="Line 5"/>
          <p:cNvSpPr/>
          <p:nvPr/>
        </p:nvSpPr>
        <p:spPr>
          <a:xfrm>
            <a:off x="-9720" y="801000"/>
            <a:ext cx="914400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Рисунок 7"/>
          <p:cNvPicPr/>
          <p:nvPr/>
        </p:nvPicPr>
        <p:blipFill>
          <a:blip r:embed="rId2"/>
          <a:stretch/>
        </p:blipFill>
        <p:spPr>
          <a:xfrm>
            <a:off x="-155520" y="-78120"/>
            <a:ext cx="9143640" cy="4928760"/>
          </a:xfrm>
          <a:prstGeom prst="rect">
            <a:avLst/>
          </a:prstGeom>
          <a:ln>
            <a:noFill/>
          </a:ln>
        </p:spPr>
      </p:pic>
      <p:sp>
        <p:nvSpPr>
          <p:cNvPr id="221" name="TextShape 1"/>
          <p:cNvSpPr txBox="1"/>
          <p:nvPr/>
        </p:nvSpPr>
        <p:spPr>
          <a:xfrm>
            <a:off x="899640" y="70200"/>
            <a:ext cx="7920360" cy="917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Пример</a:t>
            </a:r>
            <a:r>
              <a:rPr lang="en-US" sz="2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способов, используемых мошенниками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Line 2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3" name="Picture 2" descr="C:\Users\dambi\Desktop\Рисунок1.png"/>
          <p:cNvPicPr/>
          <p:nvPr/>
        </p:nvPicPr>
        <p:blipFill>
          <a:blip r:embed="rId3"/>
          <a:srcRect l="4728" r="15361"/>
          <a:stretch/>
        </p:blipFill>
        <p:spPr>
          <a:xfrm>
            <a:off x="53280" y="738360"/>
            <a:ext cx="3024000" cy="378396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1"/>
          <p:cNvPicPr/>
          <p:nvPr/>
        </p:nvPicPr>
        <p:blipFill>
          <a:blip r:embed="rId4"/>
          <a:stretch/>
        </p:blipFill>
        <p:spPr>
          <a:xfrm>
            <a:off x="3527280" y="793800"/>
            <a:ext cx="5471280" cy="2164320"/>
          </a:xfrm>
          <a:prstGeom prst="rect">
            <a:avLst/>
          </a:prstGeom>
          <a:ln>
            <a:noFill/>
          </a:ln>
        </p:spPr>
      </p:pic>
      <p:sp>
        <p:nvSpPr>
          <p:cNvPr id="225" name="Line 3"/>
          <p:cNvSpPr/>
          <p:nvPr/>
        </p:nvSpPr>
        <p:spPr>
          <a:xfrm>
            <a:off x="-23040" y="591480"/>
            <a:ext cx="914364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6" name="Picture 5" descr="C:\Users\Елена\Desktop\10\Орел.gif"/>
          <p:cNvPicPr/>
          <p:nvPr/>
        </p:nvPicPr>
        <p:blipFill>
          <a:blip r:embed="rId5"/>
          <a:stretch/>
        </p:blipFill>
        <p:spPr>
          <a:xfrm>
            <a:off x="-23040" y="30240"/>
            <a:ext cx="1198080" cy="573840"/>
          </a:xfrm>
          <a:prstGeom prst="rect">
            <a:avLst/>
          </a:prstGeom>
          <a:ln w="9360">
            <a:noFill/>
          </a:ln>
        </p:spPr>
      </p:pic>
      <p:sp>
        <p:nvSpPr>
          <p:cNvPr id="227" name="CustomShape 4"/>
          <p:cNvSpPr/>
          <p:nvPr/>
        </p:nvSpPr>
        <p:spPr>
          <a:xfrm>
            <a:off x="7914240" y="-78120"/>
            <a:ext cx="129492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</a:rPr>
              <a:t>Слайд № </a:t>
            </a:r>
            <a:r>
              <a:rPr lang="en-US" sz="1200" b="1" strike="noStrike" spc="-1">
                <a:solidFill>
                  <a:srgbClr val="000000"/>
                </a:solidFill>
                <a:latin typeface="Times New Roman"/>
              </a:rPr>
              <a:t>5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28" name="CustomShape 5"/>
          <p:cNvSpPr/>
          <p:nvPr/>
        </p:nvSpPr>
        <p:spPr>
          <a:xfrm>
            <a:off x="3527280" y="3132720"/>
            <a:ext cx="457164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262626"/>
                </a:solidFill>
                <a:latin typeface="Times New Roman"/>
              </a:rPr>
              <a:t>Общий ущерб составляет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262626"/>
                </a:solidFill>
                <a:latin typeface="Times New Roman"/>
              </a:rPr>
              <a:t>около </a:t>
            </a:r>
            <a:r>
              <a:rPr lang="ru-RU" sz="2800" b="1" strike="noStrike" spc="-1">
                <a:solidFill>
                  <a:srgbClr val="FF0000"/>
                </a:solidFill>
                <a:latin typeface="Times New Roman"/>
              </a:rPr>
              <a:t>70 млн. руб.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262626"/>
                </a:solidFill>
                <a:latin typeface="Times New Roman"/>
              </a:rPr>
              <a:t>(</a:t>
            </a:r>
            <a:r>
              <a:rPr lang="ru-RU" sz="2800" b="0" strike="noStrike" spc="-1">
                <a:solidFill>
                  <a:srgbClr val="262626"/>
                </a:solidFill>
                <a:latin typeface="Times New Roman"/>
              </a:rPr>
              <a:t>на</a:t>
            </a:r>
            <a:r>
              <a:rPr lang="en-US" sz="2800" b="0" strike="noStrike" spc="-1">
                <a:solidFill>
                  <a:srgbClr val="262626"/>
                </a:solidFill>
                <a:latin typeface="Times New Roman"/>
              </a:rPr>
              <a:t> </a:t>
            </a:r>
            <a:r>
              <a:rPr lang="ru-RU" sz="2800" b="0" strike="noStrike" spc="-1">
                <a:solidFill>
                  <a:srgbClr val="262626"/>
                </a:solidFill>
                <a:latin typeface="Times New Roman"/>
              </a:rPr>
              <a:t>01</a:t>
            </a:r>
            <a:r>
              <a:rPr lang="en-US" sz="2800" b="0" strike="noStrike" spc="-1">
                <a:solidFill>
                  <a:srgbClr val="262626"/>
                </a:solidFill>
                <a:latin typeface="Times New Roman"/>
              </a:rPr>
              <a:t>/</a:t>
            </a:r>
            <a:r>
              <a:rPr lang="ru-RU" sz="2800" b="0" strike="noStrike" spc="-1">
                <a:solidFill>
                  <a:srgbClr val="262626"/>
                </a:solidFill>
                <a:latin typeface="Times New Roman"/>
              </a:rPr>
              <a:t>03</a:t>
            </a:r>
            <a:r>
              <a:rPr lang="en-US" sz="2800" b="0" strike="noStrike" spc="-1">
                <a:solidFill>
                  <a:srgbClr val="262626"/>
                </a:solidFill>
                <a:latin typeface="Times New Roman"/>
              </a:rPr>
              <a:t>/202</a:t>
            </a:r>
            <a:r>
              <a:rPr lang="ru-RU" sz="2800" b="0" strike="noStrike" spc="-1">
                <a:solidFill>
                  <a:srgbClr val="262626"/>
                </a:solidFill>
                <a:latin typeface="Times New Roman"/>
              </a:rPr>
              <a:t>5</a:t>
            </a:r>
            <a:r>
              <a:rPr lang="en-US" sz="2800" b="0" strike="noStrike" spc="-1">
                <a:solidFill>
                  <a:srgbClr val="262626"/>
                </a:solidFill>
                <a:latin typeface="Times New Roman"/>
              </a:rPr>
              <a:t>)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Рисунок 7"/>
          <p:cNvPicPr/>
          <p:nvPr/>
        </p:nvPicPr>
        <p:blipFill>
          <a:blip r:embed="rId2"/>
          <a:stretch/>
        </p:blipFill>
        <p:spPr>
          <a:xfrm>
            <a:off x="-47160" y="-114840"/>
            <a:ext cx="9143640" cy="4928760"/>
          </a:xfrm>
          <a:prstGeom prst="rect">
            <a:avLst/>
          </a:prstGeom>
          <a:ln>
            <a:noFill/>
          </a:ln>
        </p:spPr>
      </p:pic>
      <p:sp>
        <p:nvSpPr>
          <p:cNvPr id="230" name="TextShape 1"/>
          <p:cNvSpPr txBox="1"/>
          <p:nvPr/>
        </p:nvSpPr>
        <p:spPr>
          <a:xfrm>
            <a:off x="899640" y="-119160"/>
            <a:ext cx="7920360" cy="917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Пример</a:t>
            </a:r>
            <a:r>
              <a:rPr lang="en-US" sz="2400" b="1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Times New Roman"/>
              </a:rPr>
              <a:t>способов, используемых мошенниками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Line 2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2" name="Рисунок 2"/>
          <p:cNvPicPr/>
          <p:nvPr/>
        </p:nvPicPr>
        <p:blipFill>
          <a:blip r:embed="rId3"/>
          <a:stretch/>
        </p:blipFill>
        <p:spPr>
          <a:xfrm>
            <a:off x="2646720" y="483480"/>
            <a:ext cx="4239720" cy="4399920"/>
          </a:xfrm>
          <a:prstGeom prst="rect">
            <a:avLst/>
          </a:prstGeom>
          <a:ln>
            <a:noFill/>
          </a:ln>
        </p:spPr>
      </p:pic>
      <p:sp>
        <p:nvSpPr>
          <p:cNvPr id="233" name="CustomShape 3"/>
          <p:cNvSpPr/>
          <p:nvPr/>
        </p:nvSpPr>
        <p:spPr>
          <a:xfrm>
            <a:off x="3060000" y="3723840"/>
            <a:ext cx="359640" cy="359640"/>
          </a:xfrm>
          <a:prstGeom prst="ellipse">
            <a:avLst/>
          </a:prstGeom>
          <a:ln>
            <a:solidFill>
              <a:schemeClr val="bg1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</p:sp>
      <p:sp>
        <p:nvSpPr>
          <p:cNvPr id="234" name="CustomShape 4"/>
          <p:cNvSpPr/>
          <p:nvPr/>
        </p:nvSpPr>
        <p:spPr>
          <a:xfrm>
            <a:off x="6516360" y="987480"/>
            <a:ext cx="1295640" cy="43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Line 5"/>
          <p:cNvSpPr/>
          <p:nvPr/>
        </p:nvSpPr>
        <p:spPr>
          <a:xfrm>
            <a:off x="-31680" y="339480"/>
            <a:ext cx="9143640" cy="0"/>
          </a:xfrm>
          <a:prstGeom prst="line">
            <a:avLst/>
          </a:prstGeom>
          <a:ln w="22212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6"/>
          <p:cNvSpPr/>
          <p:nvPr/>
        </p:nvSpPr>
        <p:spPr>
          <a:xfrm>
            <a:off x="7848720" y="4655160"/>
            <a:ext cx="1294920" cy="2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</a:rPr>
              <a:t>Слайд № </a:t>
            </a:r>
            <a:r>
              <a:rPr lang="en-US" sz="1200" b="1" strike="noStrike" spc="-1">
                <a:solidFill>
                  <a:srgbClr val="000000"/>
                </a:solidFill>
                <a:latin typeface="Times New Roman"/>
              </a:rPr>
              <a:t>6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237" name="Picture 5" descr="C:\Users\Елена\Desktop\10\Орел.gif"/>
          <p:cNvPicPr/>
          <p:nvPr/>
        </p:nvPicPr>
        <p:blipFill>
          <a:blip r:embed="rId4"/>
          <a:stretch/>
        </p:blipFill>
        <p:spPr>
          <a:xfrm>
            <a:off x="-31680" y="-5400"/>
            <a:ext cx="1198080" cy="573840"/>
          </a:xfrm>
          <a:prstGeom prst="rect">
            <a:avLst/>
          </a:prstGeom>
          <a:ln w="9360">
            <a:noFill/>
          </a:ln>
        </p:spPr>
      </p:pic>
      <p:sp>
        <p:nvSpPr>
          <p:cNvPr id="238" name="CustomShape 7"/>
          <p:cNvSpPr/>
          <p:nvPr/>
        </p:nvSpPr>
        <p:spPr>
          <a:xfrm>
            <a:off x="5580000" y="3903840"/>
            <a:ext cx="575640" cy="395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712800" y="141840"/>
            <a:ext cx="7920360" cy="917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404040"/>
                </a:solidFill>
                <a:latin typeface="Trebuchet MS"/>
              </a:rPr>
              <a:t>Защита от звонков в </a:t>
            </a:r>
            <a:r>
              <a:rPr lang="en-US" sz="2400" b="1" i="1" u="sng" strike="noStrike" spc="-1">
                <a:solidFill>
                  <a:srgbClr val="23735D"/>
                </a:solidFill>
                <a:uFillTx/>
                <a:latin typeface="Baskerville Old Face"/>
              </a:rPr>
              <a:t>WhatsApp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Line 2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1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8080" cy="573840"/>
          </a:xfrm>
          <a:prstGeom prst="rect">
            <a:avLst/>
          </a:prstGeom>
          <a:ln w="9360">
            <a:noFill/>
          </a:ln>
        </p:spPr>
      </p:pic>
      <p:sp>
        <p:nvSpPr>
          <p:cNvPr id="242" name="Line 3"/>
          <p:cNvSpPr/>
          <p:nvPr/>
        </p:nvSpPr>
        <p:spPr>
          <a:xfrm>
            <a:off x="0" y="790200"/>
            <a:ext cx="9163440" cy="0"/>
          </a:xfrm>
          <a:prstGeom prst="line">
            <a:avLst/>
          </a:prstGeom>
          <a:ln w="20304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Объект 5"/>
          <p:cNvPicPr/>
          <p:nvPr/>
        </p:nvPicPr>
        <p:blipFill>
          <a:blip r:embed="rId4"/>
          <a:stretch/>
        </p:blipFill>
        <p:spPr>
          <a:xfrm>
            <a:off x="8106840" y="3592800"/>
            <a:ext cx="870480" cy="917280"/>
          </a:xfrm>
          <a:prstGeom prst="rect">
            <a:avLst/>
          </a:prstGeom>
          <a:ln>
            <a:noFill/>
          </a:ln>
        </p:spPr>
      </p:pic>
      <p:sp>
        <p:nvSpPr>
          <p:cNvPr id="244" name="CustomShape 4"/>
          <p:cNvSpPr/>
          <p:nvPr/>
        </p:nvSpPr>
        <p:spPr>
          <a:xfrm rot="4752600">
            <a:off x="307440" y="3411720"/>
            <a:ext cx="1854720" cy="4748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6"/>
          </a:solidFill>
          <a:ln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5" name="Рисунок 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0800" y="929160"/>
            <a:ext cx="2111040" cy="39837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46" name="Рисунок 4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207160" y="925560"/>
            <a:ext cx="2220480" cy="39873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47" name="Рисунок 5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556160" y="925560"/>
            <a:ext cx="2402280" cy="39873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48" name="Рисунок 7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8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7001640" y="925560"/>
            <a:ext cx="2060640" cy="39873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712800" y="141840"/>
            <a:ext cx="7920360" cy="917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404040"/>
                </a:solidFill>
                <a:latin typeface="Trebuchet MS"/>
              </a:rPr>
              <a:t>Защита от звонков в </a:t>
            </a:r>
            <a:r>
              <a:rPr lang="en-US" sz="2400" b="1" i="1" u="sng" strike="noStrike" spc="-1">
                <a:solidFill>
                  <a:srgbClr val="F14124"/>
                </a:solidFill>
                <a:uFillTx/>
                <a:latin typeface="Trebuchet MS"/>
              </a:rPr>
              <a:t>Telegram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Line 2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1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8080" cy="573840"/>
          </a:xfrm>
          <a:prstGeom prst="rect">
            <a:avLst/>
          </a:prstGeom>
          <a:ln w="9360">
            <a:noFill/>
          </a:ln>
        </p:spPr>
      </p:pic>
      <p:sp>
        <p:nvSpPr>
          <p:cNvPr id="252" name="Line 3"/>
          <p:cNvSpPr/>
          <p:nvPr/>
        </p:nvSpPr>
        <p:spPr>
          <a:xfrm>
            <a:off x="0" y="790200"/>
            <a:ext cx="9163440" cy="0"/>
          </a:xfrm>
          <a:prstGeom prst="line">
            <a:avLst/>
          </a:prstGeom>
          <a:ln w="20304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3" name="Рисунок 1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rcRect b="4542"/>
          <a:stretch/>
        </p:blipFill>
        <p:spPr>
          <a:xfrm>
            <a:off x="5760" y="813960"/>
            <a:ext cx="2158200" cy="42235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54" name="Рисунок 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 b="9654"/>
          <a:stretch/>
        </p:blipFill>
        <p:spPr>
          <a:xfrm>
            <a:off x="2207160" y="813960"/>
            <a:ext cx="2263680" cy="42235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55" name="Рисунок 8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4542480" y="813960"/>
            <a:ext cx="2261520" cy="42235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56" name="Рисунок 9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7000"/>
                    </a14:imgEffect>
                  </a14:imgLayer>
                </a14:imgProps>
              </a:ext>
            </a:extLst>
          </a:blip>
          <a:srcRect b="4542"/>
          <a:stretch/>
        </p:blipFill>
        <p:spPr>
          <a:xfrm>
            <a:off x="6875640" y="813960"/>
            <a:ext cx="2232720" cy="4223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712800" y="141840"/>
            <a:ext cx="7920360" cy="917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404040"/>
                </a:solidFill>
                <a:latin typeface="Trebuchet MS"/>
              </a:rPr>
              <a:t>Защита от звонков в </a:t>
            </a:r>
            <a:r>
              <a:rPr lang="en-US" sz="2400" b="1" i="1" u="sng" strike="noStrike" spc="-1">
                <a:solidFill>
                  <a:srgbClr val="F14124"/>
                </a:solidFill>
                <a:uFillTx/>
                <a:latin typeface="Trebuchet MS"/>
              </a:rPr>
              <a:t>Telegram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Line 2"/>
          <p:cNvSpPr/>
          <p:nvPr/>
        </p:nvSpPr>
        <p:spPr>
          <a:xfrm>
            <a:off x="0" y="5037480"/>
            <a:ext cx="9144000" cy="0"/>
          </a:xfrm>
          <a:prstGeom prst="line">
            <a:avLst/>
          </a:prstGeom>
          <a:ln w="203040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9" name="Picture 5" descr="C:\Users\Елена\Desktop\10\Орел.gif"/>
          <p:cNvPicPr/>
          <p:nvPr/>
        </p:nvPicPr>
        <p:blipFill>
          <a:blip r:embed="rId3"/>
          <a:stretch/>
        </p:blipFill>
        <p:spPr>
          <a:xfrm>
            <a:off x="-10800" y="51480"/>
            <a:ext cx="1198080" cy="573840"/>
          </a:xfrm>
          <a:prstGeom prst="rect">
            <a:avLst/>
          </a:prstGeom>
          <a:ln w="9360">
            <a:noFill/>
          </a:ln>
        </p:spPr>
      </p:pic>
      <p:sp>
        <p:nvSpPr>
          <p:cNvPr id="260" name="Line 3"/>
          <p:cNvSpPr/>
          <p:nvPr/>
        </p:nvSpPr>
        <p:spPr>
          <a:xfrm>
            <a:off x="0" y="790200"/>
            <a:ext cx="9163440" cy="0"/>
          </a:xfrm>
          <a:prstGeom prst="line">
            <a:avLst/>
          </a:prstGeom>
          <a:ln w="203040">
            <a:solidFill>
              <a:schemeClr val="tx2">
                <a:alpha val="2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1" name="Рисунок 4"/>
          <p:cNvPicPr/>
          <p:nvPr/>
        </p:nvPicPr>
        <p:blipFill>
          <a:blip r:embed="rId4"/>
          <a:srcRect b="9637"/>
          <a:stretch/>
        </p:blipFill>
        <p:spPr>
          <a:xfrm>
            <a:off x="1055880" y="814320"/>
            <a:ext cx="2402280" cy="41331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62" name="Рисунок 5"/>
          <p:cNvPicPr/>
          <p:nvPr/>
        </p:nvPicPr>
        <p:blipFill>
          <a:blip r:embed="rId5">
            <a:alphaModFix amt="78000"/>
          </a:blip>
          <a:srcRect b="8789"/>
          <a:stretch/>
        </p:blipFill>
        <p:spPr>
          <a:xfrm>
            <a:off x="4844880" y="814320"/>
            <a:ext cx="2402280" cy="41331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022</Template>
  <TotalTime>40415</TotalTime>
  <Words>819</Words>
  <Application>Microsoft Office PowerPoint</Application>
  <PresentationFormat>Экран (16:9)</PresentationFormat>
  <Paragraphs>144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начальника штаба МВД Петушинова  Романа Романовича</dc:title>
  <dc:creator>user</dc:creator>
  <cp:lastModifiedBy>ПинтаеваАВ</cp:lastModifiedBy>
  <cp:revision>3896</cp:revision>
  <dcterms:created xsi:type="dcterms:W3CDTF">2015-12-21T01:32:53Z</dcterms:created>
  <dcterms:modified xsi:type="dcterms:W3CDTF">2025-03-17T05:16:42Z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MultiDVD Team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Экран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32</vt:i4>
  </property>
</Properties>
</file>